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38"/>
  </p:notesMasterIdLst>
  <p:sldIdLst>
    <p:sldId id="256" r:id="rId2"/>
    <p:sldId id="261" r:id="rId3"/>
    <p:sldId id="295" r:id="rId4"/>
    <p:sldId id="262" r:id="rId5"/>
    <p:sldId id="299" r:id="rId6"/>
    <p:sldId id="263" r:id="rId7"/>
    <p:sldId id="278" r:id="rId8"/>
    <p:sldId id="265" r:id="rId9"/>
    <p:sldId id="281" r:id="rId10"/>
    <p:sldId id="296" r:id="rId11"/>
    <p:sldId id="270" r:id="rId12"/>
    <p:sldId id="271" r:id="rId13"/>
    <p:sldId id="264" r:id="rId14"/>
    <p:sldId id="279" r:id="rId15"/>
    <p:sldId id="280" r:id="rId16"/>
    <p:sldId id="283" r:id="rId17"/>
    <p:sldId id="268" r:id="rId18"/>
    <p:sldId id="266" r:id="rId19"/>
    <p:sldId id="294" r:id="rId20"/>
    <p:sldId id="276" r:id="rId21"/>
    <p:sldId id="306" r:id="rId22"/>
    <p:sldId id="258" r:id="rId23"/>
    <p:sldId id="300" r:id="rId24"/>
    <p:sldId id="297" r:id="rId25"/>
    <p:sldId id="287" r:id="rId26"/>
    <p:sldId id="290" r:id="rId27"/>
    <p:sldId id="285" r:id="rId28"/>
    <p:sldId id="259" r:id="rId29"/>
    <p:sldId id="301" r:id="rId30"/>
    <p:sldId id="302" r:id="rId31"/>
    <p:sldId id="303" r:id="rId32"/>
    <p:sldId id="304" r:id="rId33"/>
    <p:sldId id="305" r:id="rId34"/>
    <p:sldId id="307" r:id="rId35"/>
    <p:sldId id="308" r:id="rId36"/>
    <p:sldId id="29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8"/>
    <p:restoredTop sz="94075"/>
  </p:normalViewPr>
  <p:slideViewPr>
    <p:cSldViewPr snapToGrid="0">
      <p:cViewPr>
        <p:scale>
          <a:sx n="118" d="100"/>
          <a:sy n="118" d="100"/>
        </p:scale>
        <p:origin x="76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5A86D3-26B1-184C-B82C-4E49DE986C91}" type="datetimeFigureOut">
              <a:rPr lang="en-US" smtClean="0"/>
              <a:t>3/18/20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9BA9C2-8CD9-F045-BF31-41D90684EB53}" type="slidenum">
              <a:rPr lang="en-US" smtClean="0"/>
              <a:t>‹#›</a:t>
            </a:fld>
            <a:endParaRPr lang="en-US"/>
          </a:p>
        </p:txBody>
      </p:sp>
    </p:spTree>
    <p:extLst>
      <p:ext uri="{BB962C8B-B14F-4D97-AF65-F5344CB8AC3E}">
        <p14:creationId xmlns:p14="http://schemas.microsoft.com/office/powerpoint/2010/main" val="1178390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9BA9C2-8CD9-F045-BF31-41D90684EB53}" type="slidenum">
              <a:rPr lang="en-US" smtClean="0"/>
              <a:t>2</a:t>
            </a:fld>
            <a:endParaRPr lang="en-US"/>
          </a:p>
        </p:txBody>
      </p:sp>
    </p:spTree>
    <p:extLst>
      <p:ext uri="{BB962C8B-B14F-4D97-AF65-F5344CB8AC3E}">
        <p14:creationId xmlns:p14="http://schemas.microsoft.com/office/powerpoint/2010/main" val="13279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9BA9C2-8CD9-F045-BF31-41D90684EB53}" type="slidenum">
              <a:rPr lang="en-US" smtClean="0"/>
              <a:t>26</a:t>
            </a:fld>
            <a:endParaRPr lang="en-US"/>
          </a:p>
        </p:txBody>
      </p:sp>
    </p:spTree>
    <p:extLst>
      <p:ext uri="{BB962C8B-B14F-4D97-AF65-F5344CB8AC3E}">
        <p14:creationId xmlns:p14="http://schemas.microsoft.com/office/powerpoint/2010/main" val="3638576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9BA9C2-8CD9-F045-BF31-41D90684EB53}" type="slidenum">
              <a:rPr lang="en-US" smtClean="0"/>
              <a:t>27</a:t>
            </a:fld>
            <a:endParaRPr lang="en-US"/>
          </a:p>
        </p:txBody>
      </p:sp>
    </p:spTree>
    <p:extLst>
      <p:ext uri="{BB962C8B-B14F-4D97-AF65-F5344CB8AC3E}">
        <p14:creationId xmlns:p14="http://schemas.microsoft.com/office/powerpoint/2010/main" val="350398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9BA9C2-8CD9-F045-BF31-41D90684EB53}" type="slidenum">
              <a:rPr lang="en-US" smtClean="0"/>
              <a:t>28</a:t>
            </a:fld>
            <a:endParaRPr lang="en-US"/>
          </a:p>
        </p:txBody>
      </p:sp>
    </p:spTree>
    <p:extLst>
      <p:ext uri="{BB962C8B-B14F-4D97-AF65-F5344CB8AC3E}">
        <p14:creationId xmlns:p14="http://schemas.microsoft.com/office/powerpoint/2010/main" val="366465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3/18/20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35331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3/18/20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98632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3/18/20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09796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3/18/20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88999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3/18/20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11422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3/18/20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60488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3/18/20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85955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3/18/20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78841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3/18/20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90551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3/18/20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1551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3/18/20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98270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3/18/20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63910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3/18/20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96283733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1" r:id="rId6"/>
    <p:sldLayoutId id="2147483706" r:id="rId7"/>
    <p:sldLayoutId id="2147483707" r:id="rId8"/>
    <p:sldLayoutId id="2147483708" r:id="rId9"/>
    <p:sldLayoutId id="2147483709" r:id="rId10"/>
    <p:sldLayoutId id="2147483710" r:id="rId11"/>
    <p:sldLayoutId id="2147483712"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8884D9-9583-4D3B-961C-8D72A765A3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19100" y="1110340"/>
            <a:ext cx="6297982" cy="2806704"/>
          </a:xfrm>
        </p:spPr>
        <p:txBody>
          <a:bodyPr anchor="b">
            <a:normAutofit/>
          </a:bodyPr>
          <a:lstStyle/>
          <a:p>
            <a:r>
              <a:rPr lang="en-US" dirty="0"/>
              <a:t>IST 722 Data Warehouse Presentation</a:t>
            </a:r>
          </a:p>
        </p:txBody>
      </p:sp>
      <p:sp>
        <p:nvSpPr>
          <p:cNvPr id="3" name="Subtitle 2"/>
          <p:cNvSpPr>
            <a:spLocks noGrp="1"/>
          </p:cNvSpPr>
          <p:nvPr>
            <p:ph type="subTitle" idx="1"/>
          </p:nvPr>
        </p:nvSpPr>
        <p:spPr>
          <a:xfrm>
            <a:off x="505690" y="3919648"/>
            <a:ext cx="5257800" cy="1467873"/>
          </a:xfrm>
        </p:spPr>
        <p:txBody>
          <a:bodyPr vert="horz" lIns="91440" tIns="45720" rIns="91440" bIns="45720" rtlCol="0" anchor="t">
            <a:normAutofit/>
          </a:bodyPr>
          <a:lstStyle/>
          <a:p>
            <a:r>
              <a:rPr lang="en-US" dirty="0">
                <a:latin typeface="Calibri" panose="020F0502020204030204" pitchFamily="34" charset="0"/>
                <a:cs typeface="Calibri" panose="020F0502020204030204" pitchFamily="34" charset="0"/>
              </a:rPr>
              <a:t>Group 2</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Dr. Block</a:t>
            </a:r>
          </a:p>
        </p:txBody>
      </p:sp>
      <p:pic>
        <p:nvPicPr>
          <p:cNvPr id="4" name="Picture 3">
            <a:extLst>
              <a:ext uri="{FF2B5EF4-FFF2-40B4-BE49-F238E27FC236}">
                <a16:creationId xmlns:a16="http://schemas.microsoft.com/office/drawing/2014/main" id="{EA662BA9-0898-4295-83D0-0131B94D2707}"/>
              </a:ext>
            </a:extLst>
          </p:cNvPr>
          <p:cNvPicPr>
            <a:picLocks noChangeAspect="1"/>
          </p:cNvPicPr>
          <p:nvPr/>
        </p:nvPicPr>
        <p:blipFill rotWithShape="1">
          <a:blip r:embed="rId2"/>
          <a:srcRect l="23921" r="42585" b="-7"/>
          <a:stretch/>
        </p:blipFill>
        <p:spPr>
          <a:xfrm>
            <a:off x="7136182" y="10"/>
            <a:ext cx="4226140" cy="5785607"/>
          </a:xfrm>
          <a:custGeom>
            <a:avLst/>
            <a:gdLst/>
            <a:ahLst/>
            <a:cxnLst/>
            <a:rect l="l" t="t" r="r" b="b"/>
            <a:pathLst>
              <a:path w="4226140" h="5785617">
                <a:moveTo>
                  <a:pt x="0" y="0"/>
                </a:moveTo>
                <a:lnTo>
                  <a:pt x="4226140" y="0"/>
                </a:lnTo>
                <a:cubicBezTo>
                  <a:pt x="4198013" y="675255"/>
                  <a:pt x="4161526" y="1305268"/>
                  <a:pt x="4121998" y="1488576"/>
                </a:cubicBezTo>
                <a:cubicBezTo>
                  <a:pt x="3622189" y="3809910"/>
                  <a:pt x="3457992" y="3861183"/>
                  <a:pt x="3457992" y="3861183"/>
                </a:cubicBezTo>
                <a:cubicBezTo>
                  <a:pt x="3457992" y="3861183"/>
                  <a:pt x="3429106" y="3612863"/>
                  <a:pt x="3391098" y="3490211"/>
                </a:cubicBezTo>
                <a:cubicBezTo>
                  <a:pt x="3383496" y="3662796"/>
                  <a:pt x="3234124" y="4346763"/>
                  <a:pt x="3207898" y="4373907"/>
                </a:cubicBezTo>
                <a:cubicBezTo>
                  <a:pt x="3201437" y="4357821"/>
                  <a:pt x="3194595" y="4339726"/>
                  <a:pt x="3188133" y="4322299"/>
                </a:cubicBezTo>
                <a:cubicBezTo>
                  <a:pt x="3166469" y="4356481"/>
                  <a:pt x="3139103" y="4388317"/>
                  <a:pt x="3101094" y="4416132"/>
                </a:cubicBezTo>
                <a:cubicBezTo>
                  <a:pt x="2970346" y="4511974"/>
                  <a:pt x="3011015" y="4677855"/>
                  <a:pt x="2958184" y="4813241"/>
                </a:cubicBezTo>
                <a:cubicBezTo>
                  <a:pt x="2685284" y="4720414"/>
                  <a:pt x="2793608" y="4492202"/>
                  <a:pt x="2745338" y="4313922"/>
                </a:cubicBezTo>
                <a:cubicBezTo>
                  <a:pt x="2569739" y="4777385"/>
                  <a:pt x="2488401" y="4682212"/>
                  <a:pt x="2424928" y="4866524"/>
                </a:cubicBezTo>
                <a:cubicBezTo>
                  <a:pt x="2346250" y="5095407"/>
                  <a:pt x="2343970" y="5150031"/>
                  <a:pt x="2343970" y="5150031"/>
                </a:cubicBezTo>
                <a:cubicBezTo>
                  <a:pt x="2200678" y="4972085"/>
                  <a:pt x="2255031" y="4774703"/>
                  <a:pt x="2205240" y="4562911"/>
                </a:cubicBezTo>
                <a:cubicBezTo>
                  <a:pt x="2147466" y="4492872"/>
                  <a:pt x="2120862" y="4418812"/>
                  <a:pt x="2106038" y="4342071"/>
                </a:cubicBezTo>
                <a:cubicBezTo>
                  <a:pt x="2074112" y="4296495"/>
                  <a:pt x="2028881" y="4506612"/>
                  <a:pt x="1976430" y="4460032"/>
                </a:cubicBezTo>
                <a:cubicBezTo>
                  <a:pt x="1932340" y="4676850"/>
                  <a:pt x="1845302" y="4884620"/>
                  <a:pt x="1772325" y="5148354"/>
                </a:cubicBezTo>
                <a:cubicBezTo>
                  <a:pt x="1735078" y="5282066"/>
                  <a:pt x="1679965" y="5271006"/>
                  <a:pt x="1680346" y="5258608"/>
                </a:cubicBezTo>
                <a:cubicBezTo>
                  <a:pt x="1682626" y="4944941"/>
                  <a:pt x="1756362" y="4963372"/>
                  <a:pt x="1722915" y="4649036"/>
                </a:cubicBezTo>
                <a:cubicBezTo>
                  <a:pt x="1719114" y="4593407"/>
                  <a:pt x="1751801" y="4501920"/>
                  <a:pt x="1665522" y="4490862"/>
                </a:cubicBezTo>
                <a:cubicBezTo>
                  <a:pt x="1553778" y="4479468"/>
                  <a:pt x="1576582" y="4595082"/>
                  <a:pt x="1565181" y="4645684"/>
                </a:cubicBezTo>
                <a:cubicBezTo>
                  <a:pt x="1524892" y="4848093"/>
                  <a:pt x="1504748" y="4983479"/>
                  <a:pt x="1479662" y="5190580"/>
                </a:cubicBezTo>
                <a:cubicBezTo>
                  <a:pt x="1467118" y="5278045"/>
                  <a:pt x="1484983" y="5384611"/>
                  <a:pt x="1317746" y="5348754"/>
                </a:cubicBezTo>
                <a:cubicBezTo>
                  <a:pt x="1154311" y="5372882"/>
                  <a:pt x="1206383" y="5535411"/>
                  <a:pt x="1128085" y="5616845"/>
                </a:cubicBezTo>
                <a:cubicBezTo>
                  <a:pt x="1037246" y="5573280"/>
                  <a:pt x="1101099" y="5459341"/>
                  <a:pt x="979473" y="5424488"/>
                </a:cubicBezTo>
                <a:cubicBezTo>
                  <a:pt x="1016341" y="5586684"/>
                  <a:pt x="746863" y="5562555"/>
                  <a:pt x="748003" y="5724081"/>
                </a:cubicBezTo>
                <a:cubicBezTo>
                  <a:pt x="586847" y="5854440"/>
                  <a:pt x="512731" y="5755916"/>
                  <a:pt x="454578" y="5630249"/>
                </a:cubicBezTo>
                <a:cubicBezTo>
                  <a:pt x="381983" y="5467049"/>
                  <a:pt x="406308" y="5292454"/>
                  <a:pt x="395286" y="5116854"/>
                </a:cubicBezTo>
                <a:cubicBezTo>
                  <a:pt x="371340" y="4896349"/>
                  <a:pt x="305966" y="4749905"/>
                  <a:pt x="309387" y="4526719"/>
                </a:cubicBezTo>
                <a:cubicBezTo>
                  <a:pt x="260356" y="4381615"/>
                  <a:pt x="274420" y="4226792"/>
                  <a:pt x="261117" y="4072305"/>
                </a:cubicBezTo>
                <a:cubicBezTo>
                  <a:pt x="230710" y="3841746"/>
                  <a:pt x="193461" y="3986516"/>
                  <a:pt x="159254" y="3753611"/>
                </a:cubicBezTo>
                <a:cubicBezTo>
                  <a:pt x="125427" y="3524058"/>
                  <a:pt x="79817" y="2370261"/>
                  <a:pt x="79437" y="2368586"/>
                </a:cubicBezTo>
                <a:cubicBezTo>
                  <a:pt x="79817" y="2368586"/>
                  <a:pt x="13303" y="1194346"/>
                  <a:pt x="0" y="335"/>
                </a:cubicBezTo>
                <a:close/>
              </a:path>
            </a:pathLst>
          </a:cu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53116-6B0C-3849-A005-B4962D4435FA}"/>
              </a:ext>
            </a:extLst>
          </p:cNvPr>
          <p:cNvSpPr>
            <a:spLocks noGrp="1"/>
          </p:cNvSpPr>
          <p:nvPr>
            <p:ph type="title"/>
          </p:nvPr>
        </p:nvSpPr>
        <p:spPr>
          <a:xfrm>
            <a:off x="838200" y="2766218"/>
            <a:ext cx="10515600" cy="1325563"/>
          </a:xfrm>
        </p:spPr>
        <p:txBody>
          <a:bodyPr>
            <a:normAutofit fontScale="90000"/>
          </a:bodyPr>
          <a:lstStyle/>
          <a:p>
            <a:pPr algn="ctr"/>
            <a:r>
              <a:rPr lang="en-US" sz="8000" dirty="0">
                <a:solidFill>
                  <a:srgbClr val="0070C0"/>
                </a:solidFill>
              </a:rPr>
              <a:t>Project Delivery, Planning, Cost and ROI</a:t>
            </a:r>
          </a:p>
        </p:txBody>
      </p:sp>
    </p:spTree>
    <p:extLst>
      <p:ext uri="{BB962C8B-B14F-4D97-AF65-F5344CB8AC3E}">
        <p14:creationId xmlns:p14="http://schemas.microsoft.com/office/powerpoint/2010/main" val="1101953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C7460-19E1-4A68-8F44-EBB1B84817F7}"/>
              </a:ext>
            </a:extLst>
          </p:cNvPr>
          <p:cNvSpPr>
            <a:spLocks noGrp="1"/>
          </p:cNvSpPr>
          <p:nvPr>
            <p:ph type="title"/>
          </p:nvPr>
        </p:nvSpPr>
        <p:spPr>
          <a:xfrm>
            <a:off x="612168" y="347521"/>
            <a:ext cx="10515600" cy="1325563"/>
          </a:xfrm>
        </p:spPr>
        <p:txBody>
          <a:bodyPr/>
          <a:lstStyle/>
          <a:p>
            <a:r>
              <a:rPr lang="en-US" dirty="0">
                <a:solidFill>
                  <a:srgbClr val="00B0F0"/>
                </a:solidFill>
              </a:rPr>
              <a:t>Project Deliverables</a:t>
            </a:r>
          </a:p>
        </p:txBody>
      </p:sp>
      <p:pic>
        <p:nvPicPr>
          <p:cNvPr id="5" name="Graphic 5" descr="Checkmark">
            <a:extLst>
              <a:ext uri="{FF2B5EF4-FFF2-40B4-BE49-F238E27FC236}">
                <a16:creationId xmlns:a16="http://schemas.microsoft.com/office/drawing/2014/main" id="{AD0876AF-71E9-44CF-B2F6-7CD320F0604A}"/>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533921" y="1579919"/>
            <a:ext cx="410905" cy="537029"/>
          </a:xfrm>
        </p:spPr>
      </p:pic>
      <p:sp>
        <p:nvSpPr>
          <p:cNvPr id="7" name="TextBox 6">
            <a:extLst>
              <a:ext uri="{FF2B5EF4-FFF2-40B4-BE49-F238E27FC236}">
                <a16:creationId xmlns:a16="http://schemas.microsoft.com/office/drawing/2014/main" id="{7077F219-E591-473A-9FE9-7FAD83A280D1}"/>
              </a:ext>
            </a:extLst>
          </p:cNvPr>
          <p:cNvSpPr txBox="1"/>
          <p:nvPr/>
        </p:nvSpPr>
        <p:spPr>
          <a:xfrm>
            <a:off x="1023073" y="1576002"/>
            <a:ext cx="985870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panose="020F0502020204030204" pitchFamily="34" charset="0"/>
                <a:cs typeface="Calibri" panose="020F0502020204030204" pitchFamily="34" charset="0"/>
              </a:rPr>
              <a:t>Project Documents: </a:t>
            </a:r>
            <a:r>
              <a:rPr lang="en-US" sz="2400" dirty="0">
                <a:latin typeface="Calibri" panose="020F0502020204030204" pitchFamily="34" charset="0"/>
                <a:cs typeface="Calibri" panose="020F0502020204030204" pitchFamily="34" charset="0"/>
              </a:rPr>
              <a:t>project charter, project plan, </a:t>
            </a:r>
            <a:r>
              <a:rPr lang="en-US" sz="2400" dirty="0">
                <a:latin typeface="Calibri" panose="020F0502020204030204" pitchFamily="34" charset="0"/>
                <a:ea typeface="+mn-lt"/>
                <a:cs typeface="Calibri" panose="020F0502020204030204" pitchFamily="34" charset="0"/>
              </a:rPr>
              <a:t>outline functional requirements, overview business processes, assign primary roles (team members)</a:t>
            </a:r>
            <a:endParaRPr lang="en-US" sz="2400" dirty="0">
              <a:latin typeface="Calibri" panose="020F0502020204030204" pitchFamily="34" charset="0"/>
              <a:cs typeface="Calibri" panose="020F0502020204030204" pitchFamily="34" charset="0"/>
            </a:endParaRPr>
          </a:p>
          <a:p>
            <a:endParaRPr lang="en-US" dirty="0"/>
          </a:p>
        </p:txBody>
      </p:sp>
      <p:pic>
        <p:nvPicPr>
          <p:cNvPr id="6" name="Graphic 5" descr="Checkmark">
            <a:extLst>
              <a:ext uri="{FF2B5EF4-FFF2-40B4-BE49-F238E27FC236}">
                <a16:creationId xmlns:a16="http://schemas.microsoft.com/office/drawing/2014/main" id="{E9CD417A-7B21-4249-A204-22D203E342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921" y="2928229"/>
            <a:ext cx="410905" cy="537029"/>
          </a:xfrm>
          <a:prstGeom prst="rect">
            <a:avLst/>
          </a:prstGeom>
        </p:spPr>
      </p:pic>
      <p:sp>
        <p:nvSpPr>
          <p:cNvPr id="8" name="TextBox 7">
            <a:extLst>
              <a:ext uri="{FF2B5EF4-FFF2-40B4-BE49-F238E27FC236}">
                <a16:creationId xmlns:a16="http://schemas.microsoft.com/office/drawing/2014/main" id="{CC5F78F4-364D-A44D-8507-0EB7C179EC4B}"/>
              </a:ext>
            </a:extLst>
          </p:cNvPr>
          <p:cNvSpPr txBox="1"/>
          <p:nvPr/>
        </p:nvSpPr>
        <p:spPr>
          <a:xfrm>
            <a:off x="1023071" y="2926877"/>
            <a:ext cx="985870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panose="020F0502020204030204" pitchFamily="34" charset="0"/>
                <a:cs typeface="Calibri" panose="020F0502020204030204" pitchFamily="34" charset="0"/>
              </a:rPr>
              <a:t>High-level Dimensional Modeling: </a:t>
            </a:r>
            <a:r>
              <a:rPr lang="en-US" sz="2400" dirty="0">
                <a:latin typeface="Calibri" panose="020F0502020204030204" pitchFamily="34" charset="0"/>
                <a:cs typeface="Calibri" panose="020F0502020204030204" pitchFamily="34" charset="0"/>
              </a:rPr>
              <a:t>bus matrix, attributes and matrix, outline issues</a:t>
            </a:r>
          </a:p>
          <a:p>
            <a:endParaRPr lang="en-US" dirty="0"/>
          </a:p>
        </p:txBody>
      </p:sp>
      <p:grpSp>
        <p:nvGrpSpPr>
          <p:cNvPr id="4" name="Group 3">
            <a:extLst>
              <a:ext uri="{FF2B5EF4-FFF2-40B4-BE49-F238E27FC236}">
                <a16:creationId xmlns:a16="http://schemas.microsoft.com/office/drawing/2014/main" id="{D5B65B74-B9C3-3541-90B1-5B982E360BC5}"/>
              </a:ext>
            </a:extLst>
          </p:cNvPr>
          <p:cNvGrpSpPr/>
          <p:nvPr/>
        </p:nvGrpSpPr>
        <p:grpSpPr>
          <a:xfrm>
            <a:off x="533918" y="4016254"/>
            <a:ext cx="10347853" cy="1107996"/>
            <a:chOff x="533919" y="3778335"/>
            <a:chExt cx="10347853" cy="1348320"/>
          </a:xfrm>
        </p:grpSpPr>
        <p:pic>
          <p:nvPicPr>
            <p:cNvPr id="9" name="Graphic 8" descr="Checkmark">
              <a:extLst>
                <a:ext uri="{FF2B5EF4-FFF2-40B4-BE49-F238E27FC236}">
                  <a16:creationId xmlns:a16="http://schemas.microsoft.com/office/drawing/2014/main" id="{DB856586-0917-7549-BF75-00C767DD02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919" y="3832988"/>
              <a:ext cx="410905" cy="537029"/>
            </a:xfrm>
            <a:prstGeom prst="rect">
              <a:avLst/>
            </a:prstGeom>
          </p:spPr>
        </p:pic>
        <p:sp>
          <p:nvSpPr>
            <p:cNvPr id="10" name="TextBox 9">
              <a:extLst>
                <a:ext uri="{FF2B5EF4-FFF2-40B4-BE49-F238E27FC236}">
                  <a16:creationId xmlns:a16="http://schemas.microsoft.com/office/drawing/2014/main" id="{365407DC-EB4B-9B4E-91B3-E254AA718385}"/>
                </a:ext>
              </a:extLst>
            </p:cNvPr>
            <p:cNvSpPr txBox="1"/>
            <p:nvPr/>
          </p:nvSpPr>
          <p:spPr>
            <a:xfrm>
              <a:off x="1023070" y="3778335"/>
              <a:ext cx="9858702" cy="1348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panose="020F0502020204030204" pitchFamily="34" charset="0"/>
                  <a:cs typeface="Calibri" panose="020F0502020204030204" pitchFamily="34" charset="0"/>
                </a:rPr>
                <a:t>Detail-level Dimensional Modeling: </a:t>
              </a:r>
              <a:r>
                <a:rPr lang="en-US" sz="2400" dirty="0">
                  <a:latin typeface="Calibri" panose="020F0502020204030204" pitchFamily="34" charset="0"/>
                  <a:cs typeface="Calibri" panose="020F0502020204030204" pitchFamily="34" charset="0"/>
                </a:rPr>
                <a:t>fully completed dimensions and facts, identifying sources for source-to-target map, generating SQL schema</a:t>
              </a:r>
            </a:p>
            <a:p>
              <a:endParaRPr lang="en-US" dirty="0"/>
            </a:p>
          </p:txBody>
        </p:sp>
      </p:grpSp>
      <p:grpSp>
        <p:nvGrpSpPr>
          <p:cNvPr id="3" name="Group 2">
            <a:extLst>
              <a:ext uri="{FF2B5EF4-FFF2-40B4-BE49-F238E27FC236}">
                <a16:creationId xmlns:a16="http://schemas.microsoft.com/office/drawing/2014/main" id="{DFF0D381-E8E8-0C4C-9581-B3C0A6C58602}"/>
              </a:ext>
            </a:extLst>
          </p:cNvPr>
          <p:cNvGrpSpPr/>
          <p:nvPr/>
        </p:nvGrpSpPr>
        <p:grpSpPr>
          <a:xfrm>
            <a:off x="533918" y="5098381"/>
            <a:ext cx="10347853" cy="1107996"/>
            <a:chOff x="612168" y="4543418"/>
            <a:chExt cx="10347853" cy="1107996"/>
          </a:xfrm>
        </p:grpSpPr>
        <p:pic>
          <p:nvPicPr>
            <p:cNvPr id="11" name="Graphic 10" descr="Checkmark">
              <a:extLst>
                <a:ext uri="{FF2B5EF4-FFF2-40B4-BE49-F238E27FC236}">
                  <a16:creationId xmlns:a16="http://schemas.microsoft.com/office/drawing/2014/main" id="{C0764782-7310-AF4B-8D5E-A0A83169BC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2168" y="4600346"/>
              <a:ext cx="410905" cy="537029"/>
            </a:xfrm>
            <a:prstGeom prst="rect">
              <a:avLst/>
            </a:prstGeom>
          </p:spPr>
        </p:pic>
        <p:sp>
          <p:nvSpPr>
            <p:cNvPr id="12" name="TextBox 11">
              <a:extLst>
                <a:ext uri="{FF2B5EF4-FFF2-40B4-BE49-F238E27FC236}">
                  <a16:creationId xmlns:a16="http://schemas.microsoft.com/office/drawing/2014/main" id="{BAC4115B-0A27-494C-A681-C12E9C101B00}"/>
                </a:ext>
              </a:extLst>
            </p:cNvPr>
            <p:cNvSpPr txBox="1"/>
            <p:nvPr/>
          </p:nvSpPr>
          <p:spPr>
            <a:xfrm>
              <a:off x="1101319" y="4543418"/>
              <a:ext cx="985870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panose="020F0502020204030204" pitchFamily="34" charset="0"/>
                  <a:cs typeface="Calibri" panose="020F0502020204030204" pitchFamily="34" charset="0"/>
                </a:rPr>
                <a:t>Data warehouse on SQL Server: </a:t>
              </a:r>
              <a:r>
                <a:rPr lang="en-US" sz="2400" dirty="0">
                  <a:latin typeface="Calibri" panose="020F0502020204030204" pitchFamily="34" charset="0"/>
                  <a:cs typeface="Calibri" panose="020F0502020204030204" pitchFamily="34" charset="0"/>
                </a:rPr>
                <a:t>follows consistent conversations, adopting techniques for use of staging and enterprise bus matrix</a:t>
              </a:r>
            </a:p>
            <a:p>
              <a:endParaRPr lang="en-US" dirty="0"/>
            </a:p>
          </p:txBody>
        </p:sp>
      </p:grpSp>
      <p:sp>
        <p:nvSpPr>
          <p:cNvPr id="19" name="Title 1">
            <a:extLst>
              <a:ext uri="{FF2B5EF4-FFF2-40B4-BE49-F238E27FC236}">
                <a16:creationId xmlns:a16="http://schemas.microsoft.com/office/drawing/2014/main" id="{9CC85643-8E78-4542-8489-C990BBFDEEB6}"/>
              </a:ext>
            </a:extLst>
          </p:cNvPr>
          <p:cNvSpPr txBox="1">
            <a:spLocks/>
          </p:cNvSpPr>
          <p:nvPr/>
        </p:nvSpPr>
        <p:spPr>
          <a:xfrm>
            <a:off x="3438314" y="5913912"/>
            <a:ext cx="4658474" cy="804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i="1" kern="1200">
                <a:solidFill>
                  <a:schemeClr val="tx1"/>
                </a:solidFill>
                <a:latin typeface="+mj-lt"/>
                <a:ea typeface="+mj-ea"/>
                <a:cs typeface="+mj-cs"/>
              </a:defRPr>
            </a:lvl1pPr>
          </a:lstStyle>
          <a:p>
            <a:pPr algn="ctr"/>
            <a:r>
              <a:rPr lang="en-US" b="1" dirty="0">
                <a:solidFill>
                  <a:srgbClr val="00B050"/>
                </a:solidFill>
              </a:rPr>
              <a:t>Completed!</a:t>
            </a:r>
          </a:p>
        </p:txBody>
      </p:sp>
    </p:spTree>
    <p:extLst>
      <p:ext uri="{BB962C8B-B14F-4D97-AF65-F5344CB8AC3E}">
        <p14:creationId xmlns:p14="http://schemas.microsoft.com/office/powerpoint/2010/main" val="2971800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C7460-19E1-4A68-8F44-EBB1B84817F7}"/>
              </a:ext>
            </a:extLst>
          </p:cNvPr>
          <p:cNvSpPr>
            <a:spLocks noGrp="1"/>
          </p:cNvSpPr>
          <p:nvPr>
            <p:ph type="title"/>
          </p:nvPr>
        </p:nvSpPr>
        <p:spPr>
          <a:xfrm>
            <a:off x="349047" y="394743"/>
            <a:ext cx="10515600" cy="1325563"/>
          </a:xfrm>
        </p:spPr>
        <p:txBody>
          <a:bodyPr/>
          <a:lstStyle/>
          <a:p>
            <a:r>
              <a:rPr lang="en-US" dirty="0">
                <a:solidFill>
                  <a:srgbClr val="00B0F0"/>
                </a:solidFill>
              </a:rPr>
              <a:t>Our Group Project Deliverables Cont.</a:t>
            </a:r>
          </a:p>
        </p:txBody>
      </p:sp>
      <p:pic>
        <p:nvPicPr>
          <p:cNvPr id="13" name="Graphic 12" descr="Checkmark">
            <a:extLst>
              <a:ext uri="{FF2B5EF4-FFF2-40B4-BE49-F238E27FC236}">
                <a16:creationId xmlns:a16="http://schemas.microsoft.com/office/drawing/2014/main" id="{CF040022-80FC-3547-9D12-06B6615DBB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9049" y="1796946"/>
            <a:ext cx="410905" cy="537029"/>
          </a:xfrm>
          <a:prstGeom prst="rect">
            <a:avLst/>
          </a:prstGeom>
        </p:spPr>
      </p:pic>
      <p:sp>
        <p:nvSpPr>
          <p:cNvPr id="14" name="TextBox 13">
            <a:extLst>
              <a:ext uri="{FF2B5EF4-FFF2-40B4-BE49-F238E27FC236}">
                <a16:creationId xmlns:a16="http://schemas.microsoft.com/office/drawing/2014/main" id="{B4092171-D5AD-4140-9866-F03993146598}"/>
              </a:ext>
            </a:extLst>
          </p:cNvPr>
          <p:cNvSpPr txBox="1"/>
          <p:nvPr/>
        </p:nvSpPr>
        <p:spPr>
          <a:xfrm>
            <a:off x="838200" y="1737742"/>
            <a:ext cx="985870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panose="020F0502020204030204" pitchFamily="34" charset="0"/>
                <a:cs typeface="Calibri" panose="020F0502020204030204" pitchFamily="34" charset="0"/>
              </a:rPr>
              <a:t>ETL Done in SSIS: </a:t>
            </a:r>
            <a:r>
              <a:rPr lang="en-US" sz="2400" dirty="0">
                <a:latin typeface="Calibri" panose="020F0502020204030204" pitchFamily="34" charset="0"/>
                <a:cs typeface="Calibri" panose="020F0502020204030204" pitchFamily="34" charset="0"/>
              </a:rPr>
              <a:t>source-to-target map, SSIS package to stage our data, SSIS package to load to DW from stage, ETL documentation (Screenshots, etc.)</a:t>
            </a:r>
          </a:p>
          <a:p>
            <a:endParaRPr lang="en-US" dirty="0"/>
          </a:p>
        </p:txBody>
      </p:sp>
      <p:pic>
        <p:nvPicPr>
          <p:cNvPr id="15" name="Graphic 14" descr="Checkmark">
            <a:extLst>
              <a:ext uri="{FF2B5EF4-FFF2-40B4-BE49-F238E27FC236}">
                <a16:creationId xmlns:a16="http://schemas.microsoft.com/office/drawing/2014/main" id="{29B9C482-D0AA-6B46-BC2C-F61BF8B2C3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9048" y="2926501"/>
            <a:ext cx="410905" cy="537029"/>
          </a:xfrm>
          <a:prstGeom prst="rect">
            <a:avLst/>
          </a:prstGeom>
        </p:spPr>
      </p:pic>
      <p:sp>
        <p:nvSpPr>
          <p:cNvPr id="16" name="TextBox 15">
            <a:extLst>
              <a:ext uri="{FF2B5EF4-FFF2-40B4-BE49-F238E27FC236}">
                <a16:creationId xmlns:a16="http://schemas.microsoft.com/office/drawing/2014/main" id="{EB3A574B-8C57-7A41-B041-4531BB6DB523}"/>
              </a:ext>
            </a:extLst>
          </p:cNvPr>
          <p:cNvSpPr txBox="1"/>
          <p:nvPr/>
        </p:nvSpPr>
        <p:spPr>
          <a:xfrm>
            <a:off x="838200" y="2854214"/>
            <a:ext cx="985870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panose="020F0502020204030204" pitchFamily="34" charset="0"/>
                <a:cs typeface="Calibri" panose="020F0502020204030204" pitchFamily="34" charset="0"/>
              </a:rPr>
              <a:t>Business Intelligence: </a:t>
            </a:r>
            <a:r>
              <a:rPr lang="en-US" sz="2400" dirty="0">
                <a:latin typeface="Calibri" panose="020F0502020204030204" pitchFamily="34" charset="0"/>
                <a:cs typeface="Calibri" panose="020F0502020204030204" pitchFamily="34" charset="0"/>
              </a:rPr>
              <a:t>SSAS cubes on analysis services server, power BI graph and charts, BI documentation (describe the goal of our analytics and type of BI)</a:t>
            </a:r>
          </a:p>
          <a:p>
            <a:endParaRPr lang="en-US" dirty="0"/>
          </a:p>
        </p:txBody>
      </p:sp>
      <p:pic>
        <p:nvPicPr>
          <p:cNvPr id="17" name="Graphic 16" descr="Checkmark">
            <a:extLst>
              <a:ext uri="{FF2B5EF4-FFF2-40B4-BE49-F238E27FC236}">
                <a16:creationId xmlns:a16="http://schemas.microsoft.com/office/drawing/2014/main" id="{10922108-985C-3743-9FF6-C75F517403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9046" y="4290854"/>
            <a:ext cx="410905" cy="537029"/>
          </a:xfrm>
          <a:prstGeom prst="rect">
            <a:avLst/>
          </a:prstGeom>
        </p:spPr>
      </p:pic>
      <p:sp>
        <p:nvSpPr>
          <p:cNvPr id="18" name="TextBox 17">
            <a:extLst>
              <a:ext uri="{FF2B5EF4-FFF2-40B4-BE49-F238E27FC236}">
                <a16:creationId xmlns:a16="http://schemas.microsoft.com/office/drawing/2014/main" id="{547059EA-D817-D448-A0F3-6A28BA4E742D}"/>
              </a:ext>
            </a:extLst>
          </p:cNvPr>
          <p:cNvSpPr txBox="1"/>
          <p:nvPr/>
        </p:nvSpPr>
        <p:spPr>
          <a:xfrm>
            <a:off x="759951" y="4143203"/>
            <a:ext cx="985870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panose="020F0502020204030204" pitchFamily="34" charset="0"/>
                <a:cs typeface="Calibri" panose="020F0502020204030204" pitchFamily="34" charset="0"/>
              </a:rPr>
              <a:t>Business Intelligence: </a:t>
            </a:r>
            <a:r>
              <a:rPr lang="en-US" sz="2400" dirty="0">
                <a:latin typeface="Calibri" panose="020F0502020204030204" pitchFamily="34" charset="0"/>
                <a:cs typeface="Calibri" panose="020F0502020204030204" pitchFamily="34" charset="0"/>
              </a:rPr>
              <a:t>SSAS cubes on analysis services server, power BI graph and charts, BI documentation (describe the goal of our analytics and type of BI)</a:t>
            </a:r>
          </a:p>
          <a:p>
            <a:endParaRPr lang="en-US" dirty="0"/>
          </a:p>
        </p:txBody>
      </p:sp>
      <p:pic>
        <p:nvPicPr>
          <p:cNvPr id="19" name="Graphic 18" descr="Checkmark">
            <a:extLst>
              <a:ext uri="{FF2B5EF4-FFF2-40B4-BE49-F238E27FC236}">
                <a16:creationId xmlns:a16="http://schemas.microsoft.com/office/drawing/2014/main" id="{3A4A4EED-1670-E049-952E-14B06F97DC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9045" y="5483966"/>
            <a:ext cx="410905" cy="537029"/>
          </a:xfrm>
          <a:prstGeom prst="rect">
            <a:avLst/>
          </a:prstGeom>
        </p:spPr>
      </p:pic>
      <p:sp>
        <p:nvSpPr>
          <p:cNvPr id="20" name="TextBox 19">
            <a:extLst>
              <a:ext uri="{FF2B5EF4-FFF2-40B4-BE49-F238E27FC236}">
                <a16:creationId xmlns:a16="http://schemas.microsoft.com/office/drawing/2014/main" id="{969DE1CE-E6F8-984C-B50C-7B738479C065}"/>
              </a:ext>
            </a:extLst>
          </p:cNvPr>
          <p:cNvSpPr txBox="1"/>
          <p:nvPr/>
        </p:nvSpPr>
        <p:spPr>
          <a:xfrm>
            <a:off x="759951" y="5424762"/>
            <a:ext cx="985870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panose="020F0502020204030204" pitchFamily="34" charset="0"/>
                <a:cs typeface="Calibri" panose="020F0502020204030204" pitchFamily="34" charset="0"/>
              </a:rPr>
              <a:t>Presentation and Demo: </a:t>
            </a:r>
            <a:r>
              <a:rPr lang="en-US" sz="2400" dirty="0">
                <a:latin typeface="Calibri" panose="020F0502020204030204" pitchFamily="34" charset="0"/>
                <a:cs typeface="Calibri" panose="020F0502020204030204" pitchFamily="34" charset="0"/>
              </a:rPr>
              <a:t>executive level presentation overviewing our DW/BI initiative, BI demo  </a:t>
            </a:r>
          </a:p>
          <a:p>
            <a:endParaRPr lang="en-US" dirty="0"/>
          </a:p>
        </p:txBody>
      </p:sp>
      <p:sp>
        <p:nvSpPr>
          <p:cNvPr id="21" name="Title 1">
            <a:extLst>
              <a:ext uri="{FF2B5EF4-FFF2-40B4-BE49-F238E27FC236}">
                <a16:creationId xmlns:a16="http://schemas.microsoft.com/office/drawing/2014/main" id="{9ECA444A-D24F-8348-928D-2FBD2FB0A7CE}"/>
              </a:ext>
            </a:extLst>
          </p:cNvPr>
          <p:cNvSpPr txBox="1">
            <a:spLocks/>
          </p:cNvSpPr>
          <p:nvPr/>
        </p:nvSpPr>
        <p:spPr>
          <a:xfrm>
            <a:off x="3426439" y="6043542"/>
            <a:ext cx="4658474" cy="9233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i="1" kern="1200">
                <a:solidFill>
                  <a:schemeClr val="tx1"/>
                </a:solidFill>
                <a:latin typeface="+mj-lt"/>
                <a:ea typeface="+mj-ea"/>
                <a:cs typeface="+mj-cs"/>
              </a:defRPr>
            </a:lvl1pPr>
          </a:lstStyle>
          <a:p>
            <a:pPr algn="ctr"/>
            <a:r>
              <a:rPr lang="en-US" b="1" dirty="0">
                <a:solidFill>
                  <a:srgbClr val="00B050"/>
                </a:solidFill>
              </a:rPr>
              <a:t>Completed!</a:t>
            </a:r>
          </a:p>
        </p:txBody>
      </p:sp>
    </p:spTree>
    <p:extLst>
      <p:ext uri="{BB962C8B-B14F-4D97-AF65-F5344CB8AC3E}">
        <p14:creationId xmlns:p14="http://schemas.microsoft.com/office/powerpoint/2010/main" val="672770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F8673-81A7-4E7F-A1BA-485D6F8D9B72}"/>
              </a:ext>
            </a:extLst>
          </p:cNvPr>
          <p:cNvSpPr>
            <a:spLocks noGrp="1"/>
          </p:cNvSpPr>
          <p:nvPr>
            <p:ph type="title"/>
          </p:nvPr>
        </p:nvSpPr>
        <p:spPr>
          <a:xfrm>
            <a:off x="349827" y="84570"/>
            <a:ext cx="10515600" cy="1325563"/>
          </a:xfrm>
        </p:spPr>
        <p:txBody>
          <a:bodyPr/>
          <a:lstStyle/>
          <a:p>
            <a:r>
              <a:rPr lang="en-US" dirty="0">
                <a:solidFill>
                  <a:srgbClr val="00B0F0"/>
                </a:solidFill>
              </a:rPr>
              <a:t>Project Planning</a:t>
            </a:r>
          </a:p>
        </p:txBody>
      </p:sp>
      <p:pic>
        <p:nvPicPr>
          <p:cNvPr id="9" name="Picture 8">
            <a:extLst>
              <a:ext uri="{FF2B5EF4-FFF2-40B4-BE49-F238E27FC236}">
                <a16:creationId xmlns:a16="http://schemas.microsoft.com/office/drawing/2014/main" id="{FD7A86C4-B2A3-8F44-A3C7-EA7E58843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410133"/>
            <a:ext cx="11015456" cy="4845194"/>
          </a:xfrm>
          <a:prstGeom prst="rect">
            <a:avLst/>
          </a:prstGeom>
        </p:spPr>
      </p:pic>
    </p:spTree>
    <p:extLst>
      <p:ext uri="{BB962C8B-B14F-4D97-AF65-F5344CB8AC3E}">
        <p14:creationId xmlns:p14="http://schemas.microsoft.com/office/powerpoint/2010/main" val="1724409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D61-3C56-4CD4-B469-79C8379564E7}"/>
              </a:ext>
            </a:extLst>
          </p:cNvPr>
          <p:cNvSpPr>
            <a:spLocks noGrp="1"/>
          </p:cNvSpPr>
          <p:nvPr>
            <p:ph type="title"/>
          </p:nvPr>
        </p:nvSpPr>
        <p:spPr>
          <a:xfrm>
            <a:off x="398813" y="365124"/>
            <a:ext cx="10515600" cy="1325563"/>
          </a:xfrm>
        </p:spPr>
        <p:txBody>
          <a:bodyPr/>
          <a:lstStyle/>
          <a:p>
            <a:r>
              <a:rPr lang="en-US" dirty="0">
                <a:solidFill>
                  <a:srgbClr val="00B0F0"/>
                </a:solidFill>
              </a:rPr>
              <a:t>Project Cost </a:t>
            </a:r>
          </a:p>
        </p:txBody>
      </p:sp>
      <p:sp>
        <p:nvSpPr>
          <p:cNvPr id="3" name="Content Placeholder 2">
            <a:extLst>
              <a:ext uri="{FF2B5EF4-FFF2-40B4-BE49-F238E27FC236}">
                <a16:creationId xmlns:a16="http://schemas.microsoft.com/office/drawing/2014/main" id="{DE448280-F80A-4368-BDF0-8E4DDEB73706}"/>
              </a:ext>
            </a:extLst>
          </p:cNvPr>
          <p:cNvSpPr>
            <a:spLocks noGrp="1"/>
          </p:cNvSpPr>
          <p:nvPr>
            <p:ph idx="1"/>
          </p:nvPr>
        </p:nvSpPr>
        <p:spPr>
          <a:xfrm>
            <a:off x="422563" y="1521507"/>
            <a:ext cx="11547763" cy="4971369"/>
          </a:xfrm>
        </p:spPr>
        <p:txBody>
          <a:bodyPr>
            <a:normAutofit/>
          </a:bodyPr>
          <a:lstStyle/>
          <a:p>
            <a:r>
              <a:rPr lang="en-US" sz="2000" dirty="0">
                <a:latin typeface="Calibri" panose="020F0502020204030204" pitchFamily="34" charset="0"/>
                <a:cs typeface="Calibri" panose="020F0502020204030204" pitchFamily="34" charset="0"/>
              </a:rPr>
              <a:t>Hardware and Storage</a:t>
            </a:r>
          </a:p>
          <a:p>
            <a:r>
              <a:rPr lang="en-US" sz="2000" dirty="0">
                <a:latin typeface="Calibri" panose="020F0502020204030204" pitchFamily="34" charset="0"/>
                <a:cs typeface="Calibri" panose="020F0502020204030204" pitchFamily="34" charset="0"/>
              </a:rPr>
              <a:t>Human Resources: PM, Research and Development (R&amp;D) </a:t>
            </a:r>
            <a:r>
              <a:rPr lang="en-US" sz="2000" dirty="0">
                <a:latin typeface="Calibri" panose="020F0502020204030204" pitchFamily="34" charset="0"/>
                <a:cs typeface="Calibri" panose="020F0502020204030204" pitchFamily="34" charset="0"/>
                <a:sym typeface="Wingdings" pitchFamily="2" charset="2"/>
              </a:rPr>
              <a:t> DW and BI, Maintenance &amp; Support</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Data Preparation\ETL</a:t>
            </a:r>
          </a:p>
          <a:p>
            <a:r>
              <a:rPr lang="en-US" sz="2000" dirty="0">
                <a:latin typeface="Calibri" panose="020F0502020204030204" pitchFamily="34" charset="0"/>
                <a:cs typeface="Calibri" panose="020F0502020204030204" pitchFamily="34" charset="0"/>
              </a:rPr>
              <a:t>Customizations</a:t>
            </a:r>
          </a:p>
          <a:p>
            <a:r>
              <a:rPr lang="en-US" sz="2000" dirty="0">
                <a:latin typeface="Calibri" panose="020F0502020204030204" pitchFamily="34" charset="0"/>
                <a:cs typeface="Calibri" panose="020F0502020204030204" pitchFamily="34" charset="0"/>
              </a:rPr>
              <a:t>Software Licensing </a:t>
            </a:r>
          </a:p>
          <a:p>
            <a:r>
              <a:rPr lang="en-US" sz="2000" dirty="0">
                <a:latin typeface="Calibri" panose="020F0502020204030204" pitchFamily="34" charset="0"/>
                <a:cs typeface="Calibri" panose="020F0502020204030204" pitchFamily="34" charset="0"/>
              </a:rPr>
              <a:t>Maintenance and Support</a:t>
            </a:r>
          </a:p>
          <a:p>
            <a:r>
              <a:rPr lang="en-US" sz="2000" dirty="0">
                <a:latin typeface="Calibri" panose="020F0502020204030204" pitchFamily="34" charset="0"/>
                <a:cs typeface="Calibri" panose="020F0502020204030204" pitchFamily="34" charset="0"/>
              </a:rPr>
              <a:t>Training</a:t>
            </a:r>
          </a:p>
          <a:p>
            <a:endParaRPr lang="en-US" dirty="0">
              <a:latin typeface="Calibri" panose="020F0502020204030204" pitchFamily="34" charset="0"/>
              <a:cs typeface="Calibri" panose="020F0502020204030204" pitchFamily="34" charset="0"/>
            </a:endParaRPr>
          </a:p>
          <a:p>
            <a:endParaRPr lang="en-US" dirty="0"/>
          </a:p>
        </p:txBody>
      </p:sp>
      <p:sp>
        <p:nvSpPr>
          <p:cNvPr id="4" name="Content Placeholder 3">
            <a:extLst>
              <a:ext uri="{FF2B5EF4-FFF2-40B4-BE49-F238E27FC236}">
                <a16:creationId xmlns:a16="http://schemas.microsoft.com/office/drawing/2014/main" id="{0072E374-913C-A142-B213-988A25CDD266}"/>
              </a:ext>
            </a:extLst>
          </p:cNvPr>
          <p:cNvSpPr txBox="1">
            <a:spLocks/>
          </p:cNvSpPr>
          <p:nvPr/>
        </p:nvSpPr>
        <p:spPr>
          <a:xfrm>
            <a:off x="5206392" y="3877660"/>
            <a:ext cx="6563044" cy="597423"/>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FF0000"/>
                </a:solidFill>
                <a:latin typeface="Calibri" panose="020F0502020204030204" pitchFamily="34" charset="0"/>
                <a:cs typeface="Calibri" panose="020F0502020204030204" pitchFamily="34" charset="0"/>
              </a:rPr>
              <a:t>Total Estimation: ~ $ 500,000 Annually </a:t>
            </a:r>
          </a:p>
        </p:txBody>
      </p:sp>
      <p:sp>
        <p:nvSpPr>
          <p:cNvPr id="5" name="Content Placeholder 3">
            <a:extLst>
              <a:ext uri="{FF2B5EF4-FFF2-40B4-BE49-F238E27FC236}">
                <a16:creationId xmlns:a16="http://schemas.microsoft.com/office/drawing/2014/main" id="{63B163F4-C5F8-1C41-96DE-10B22B9DC160}"/>
              </a:ext>
            </a:extLst>
          </p:cNvPr>
          <p:cNvSpPr txBox="1">
            <a:spLocks/>
          </p:cNvSpPr>
          <p:nvPr/>
        </p:nvSpPr>
        <p:spPr>
          <a:xfrm>
            <a:off x="-106878" y="5185268"/>
            <a:ext cx="12298878" cy="597423"/>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solidFill>
                  <a:srgbClr val="0070C0"/>
                </a:solidFill>
                <a:latin typeface="Calibri" panose="020F0502020204030204" pitchFamily="34" charset="0"/>
                <a:cs typeface="Calibri" panose="020F0502020204030204" pitchFamily="34" charset="0"/>
              </a:rPr>
              <a:t>Building a data warehouse from scratch is no easy task!! </a:t>
            </a:r>
          </a:p>
          <a:p>
            <a:pPr marL="0" indent="0" algn="ctr">
              <a:buNone/>
            </a:pPr>
            <a:r>
              <a:rPr lang="en-US" sz="2400" b="1" dirty="0">
                <a:solidFill>
                  <a:srgbClr val="0070C0"/>
                </a:solidFill>
                <a:latin typeface="Calibri" panose="020F0502020204030204" pitchFamily="34" charset="0"/>
                <a:cs typeface="Calibri" panose="020F0502020204030204" pitchFamily="34" charset="0"/>
              </a:rPr>
              <a:t>A large project such as this requires more than a year of setup, configuration, </a:t>
            </a:r>
          </a:p>
          <a:p>
            <a:pPr marL="0" indent="0" algn="ctr">
              <a:buNone/>
            </a:pPr>
            <a:r>
              <a:rPr lang="en-US" sz="2400" b="1" dirty="0">
                <a:solidFill>
                  <a:srgbClr val="0070C0"/>
                </a:solidFill>
                <a:latin typeface="Calibri" panose="020F0502020204030204" pitchFamily="34" charset="0"/>
                <a:cs typeface="Calibri" panose="020F0502020204030204" pitchFamily="34" charset="0"/>
              </a:rPr>
              <a:t>and optimization before it is ready for business intelligence purposes!</a:t>
            </a:r>
          </a:p>
        </p:txBody>
      </p:sp>
    </p:spTree>
    <p:extLst>
      <p:ext uri="{BB962C8B-B14F-4D97-AF65-F5344CB8AC3E}">
        <p14:creationId xmlns:p14="http://schemas.microsoft.com/office/powerpoint/2010/main" val="2176657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D61-3C56-4CD4-B469-79C8379564E7}"/>
              </a:ext>
            </a:extLst>
          </p:cNvPr>
          <p:cNvSpPr>
            <a:spLocks noGrp="1"/>
          </p:cNvSpPr>
          <p:nvPr>
            <p:ph type="title"/>
          </p:nvPr>
        </p:nvSpPr>
        <p:spPr/>
        <p:txBody>
          <a:bodyPr/>
          <a:lstStyle/>
          <a:p>
            <a:r>
              <a:rPr lang="en-US" dirty="0"/>
              <a:t>Project Return of Investment (ROI)</a:t>
            </a:r>
          </a:p>
        </p:txBody>
      </p:sp>
      <p:sp>
        <p:nvSpPr>
          <p:cNvPr id="3" name="Content Placeholder 2">
            <a:extLst>
              <a:ext uri="{FF2B5EF4-FFF2-40B4-BE49-F238E27FC236}">
                <a16:creationId xmlns:a16="http://schemas.microsoft.com/office/drawing/2014/main" id="{DE448280-F80A-4368-BDF0-8E4DDEB73706}"/>
              </a:ext>
            </a:extLst>
          </p:cNvPr>
          <p:cNvSpPr>
            <a:spLocks noGrp="1"/>
          </p:cNvSpPr>
          <p:nvPr>
            <p:ph idx="1"/>
          </p:nvPr>
        </p:nvSpPr>
        <p:spPr>
          <a:xfrm>
            <a:off x="694362" y="1837019"/>
            <a:ext cx="8221038" cy="4923009"/>
          </a:xfrm>
        </p:spPr>
        <p:txBody>
          <a:bodyPr>
            <a:normAutofit fontScale="85000" lnSpcReduction="20000"/>
          </a:bodyPr>
          <a:lstStyle/>
          <a:p>
            <a:pPr>
              <a:buFont typeface="Wingdings" pitchFamily="2" charset="2"/>
              <a:buChar char="Ø"/>
            </a:pPr>
            <a:r>
              <a:rPr lang="en-US" sz="2400" dirty="0">
                <a:latin typeface="Calibri" panose="020F0502020204030204" pitchFamily="34" charset="0"/>
                <a:cs typeface="Calibri" panose="020F0502020204030204" pitchFamily="34" charset="0"/>
              </a:rPr>
              <a:t> The ability to analyze price strategy</a:t>
            </a:r>
          </a:p>
          <a:p>
            <a:pPr>
              <a:buFont typeface="Wingdings" pitchFamily="2" charset="2"/>
              <a:buChar char="Ø"/>
            </a:pPr>
            <a:endParaRPr lang="en-US" sz="2400" dirty="0">
              <a:latin typeface="Calibri" panose="020F0502020204030204" pitchFamily="34" charset="0"/>
              <a:cs typeface="Calibri" panose="020F0502020204030204" pitchFamily="34" charset="0"/>
            </a:endParaRPr>
          </a:p>
          <a:p>
            <a:pPr>
              <a:buFont typeface="Wingdings" pitchFamily="2" charset="2"/>
              <a:buChar char="Ø"/>
            </a:pPr>
            <a:r>
              <a:rPr lang="en-US" sz="2400" dirty="0">
                <a:latin typeface="Calibri" panose="020F0502020204030204" pitchFamily="34" charset="0"/>
                <a:cs typeface="Calibri" panose="020F0502020204030204" pitchFamily="34" charset="0"/>
              </a:rPr>
              <a:t> Improve decision making quality through informed, fact based decisions</a:t>
            </a:r>
          </a:p>
          <a:p>
            <a:pPr>
              <a:buFont typeface="Wingdings" pitchFamily="2" charset="2"/>
              <a:buChar char="Ø"/>
            </a:pPr>
            <a:endParaRPr lang="en-US" sz="2400" dirty="0">
              <a:latin typeface="Calibri" panose="020F0502020204030204" pitchFamily="34" charset="0"/>
              <a:cs typeface="Calibri" panose="020F0502020204030204" pitchFamily="34" charset="0"/>
            </a:endParaRPr>
          </a:p>
          <a:p>
            <a:pPr>
              <a:buFont typeface="Wingdings" pitchFamily="2" charset="2"/>
              <a:buChar char="Ø"/>
            </a:pPr>
            <a:r>
              <a:rPr lang="en-US" sz="2400" dirty="0">
                <a:latin typeface="Calibri" panose="020F0502020204030204" pitchFamily="34" charset="0"/>
                <a:cs typeface="Calibri" panose="020F0502020204030204" pitchFamily="34" charset="0"/>
              </a:rPr>
              <a:t> Faster Decisions</a:t>
            </a:r>
          </a:p>
          <a:p>
            <a:pPr>
              <a:buFont typeface="Wingdings" pitchFamily="2" charset="2"/>
              <a:buChar char="Ø"/>
            </a:pPr>
            <a:endParaRPr lang="en-US" sz="2400" dirty="0">
              <a:latin typeface="Calibri" panose="020F0502020204030204" pitchFamily="34" charset="0"/>
              <a:cs typeface="Calibri" panose="020F0502020204030204" pitchFamily="34" charset="0"/>
            </a:endParaRPr>
          </a:p>
          <a:p>
            <a:pPr>
              <a:buFont typeface="Wingdings" pitchFamily="2" charset="2"/>
              <a:buChar char="Ø"/>
            </a:pPr>
            <a:r>
              <a:rPr lang="en-US" sz="2400" dirty="0">
                <a:latin typeface="Calibri" panose="020F0502020204030204" pitchFamily="34" charset="0"/>
                <a:cs typeface="Calibri" panose="020F0502020204030204" pitchFamily="34" charset="0"/>
              </a:rPr>
              <a:t>Greater management visibility as to what is taking place</a:t>
            </a:r>
          </a:p>
          <a:p>
            <a:pPr>
              <a:buFont typeface="Wingdings" pitchFamily="2" charset="2"/>
              <a:buChar char="Ø"/>
            </a:pPr>
            <a:endParaRPr lang="en-US" sz="2400" dirty="0">
              <a:latin typeface="Calibri" panose="020F0502020204030204" pitchFamily="34" charset="0"/>
              <a:cs typeface="Calibri" panose="020F0502020204030204" pitchFamily="34" charset="0"/>
            </a:endParaRPr>
          </a:p>
          <a:p>
            <a:pPr>
              <a:buFont typeface="Wingdings" pitchFamily="2" charset="2"/>
              <a:buChar char="Ø"/>
            </a:pPr>
            <a:r>
              <a:rPr lang="en-US" sz="2400" dirty="0">
                <a:latin typeface="Calibri" panose="020F0502020204030204" pitchFamily="34" charset="0"/>
                <a:cs typeface="Calibri" panose="020F0502020204030204" pitchFamily="34" charset="0"/>
              </a:rPr>
              <a:t> Support for business strategies </a:t>
            </a:r>
          </a:p>
          <a:p>
            <a:pPr>
              <a:buFont typeface="Wingdings" pitchFamily="2" charset="2"/>
              <a:buChar char="Ø"/>
            </a:pPr>
            <a:endParaRPr lang="en-US" sz="2400" dirty="0">
              <a:latin typeface="Calibri" panose="020F0502020204030204" pitchFamily="34" charset="0"/>
              <a:cs typeface="Calibri" panose="020F0502020204030204" pitchFamily="34" charset="0"/>
            </a:endParaRPr>
          </a:p>
          <a:p>
            <a:pPr>
              <a:buFont typeface="Wingdings" pitchFamily="2" charset="2"/>
              <a:buChar char="Ø"/>
            </a:pPr>
            <a:r>
              <a:rPr lang="en-US" sz="2400" dirty="0">
                <a:latin typeface="Calibri" panose="020F0502020204030204" pitchFamily="34" charset="0"/>
                <a:cs typeface="Calibri" panose="020F0502020204030204" pitchFamily="34" charset="0"/>
              </a:rPr>
              <a:t>Increase market share</a:t>
            </a:r>
          </a:p>
          <a:p>
            <a:pPr>
              <a:buFont typeface="Wingdings" pitchFamily="2" charset="2"/>
              <a:buChar char="Ø"/>
            </a:pPr>
            <a:endParaRPr lang="en-US" sz="2400" dirty="0">
              <a:latin typeface="Calibri" panose="020F0502020204030204" pitchFamily="34" charset="0"/>
              <a:cs typeface="Calibri" panose="020F0502020204030204" pitchFamily="34" charset="0"/>
            </a:endParaRPr>
          </a:p>
          <a:p>
            <a:pPr>
              <a:buFont typeface="Wingdings" pitchFamily="2" charset="2"/>
              <a:buChar char="Ø"/>
            </a:pPr>
            <a:r>
              <a:rPr lang="en-US" sz="2400" dirty="0">
                <a:latin typeface="Calibri" panose="020F0502020204030204" pitchFamily="34" charset="0"/>
                <a:cs typeface="Calibri" panose="020F0502020204030204" pitchFamily="34" charset="0"/>
              </a:rPr>
              <a:t>Avoid sales lost to competitors   </a:t>
            </a:r>
          </a:p>
          <a:p>
            <a:pPr>
              <a:buFont typeface="Wingdings" pitchFamily="2" charset="2"/>
              <a:buChar char="Ø"/>
            </a:pPr>
            <a:endParaRPr lang="en-US" sz="2400" dirty="0">
              <a:latin typeface="Calibri" panose="020F0502020204030204" pitchFamily="34" charset="0"/>
              <a:cs typeface="Calibri" panose="020F0502020204030204" pitchFamily="34" charset="0"/>
            </a:endParaRPr>
          </a:p>
          <a:p>
            <a:pPr>
              <a:buFont typeface="Wingdings" pitchFamily="2" charset="2"/>
              <a:buChar char="Ø"/>
            </a:pPr>
            <a:endParaRPr lang="en-US" sz="2400" dirty="0">
              <a:latin typeface="Calibri" panose="020F0502020204030204" pitchFamily="34" charset="0"/>
              <a:cs typeface="Calibri" panose="020F0502020204030204" pitchFamily="34" charset="0"/>
            </a:endParaRPr>
          </a:p>
          <a:p>
            <a:pPr>
              <a:buFont typeface="Wingdings" pitchFamily="2" charset="2"/>
              <a:buChar char="Ø"/>
            </a:pPr>
            <a:endParaRPr lang="en-US" sz="2400" dirty="0">
              <a:latin typeface="Calibri" panose="020F0502020204030204" pitchFamily="34" charset="0"/>
              <a:cs typeface="Calibri" panose="020F0502020204030204" pitchFamily="34" charset="0"/>
            </a:endParaRPr>
          </a:p>
          <a:p>
            <a:pPr>
              <a:buFont typeface="Wingdings" pitchFamily="2" charset="2"/>
              <a:buChar char="Ø"/>
            </a:pPr>
            <a:endParaRPr lang="en-US"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F89455A-2F01-A042-AA91-798224874E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813" y="3429000"/>
            <a:ext cx="4441644" cy="1935133"/>
          </a:xfrm>
          <a:prstGeom prst="rect">
            <a:avLst/>
          </a:prstGeom>
        </p:spPr>
      </p:pic>
    </p:spTree>
    <p:extLst>
      <p:ext uri="{BB962C8B-B14F-4D97-AF65-F5344CB8AC3E}">
        <p14:creationId xmlns:p14="http://schemas.microsoft.com/office/powerpoint/2010/main" val="609955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53116-6B0C-3849-A005-B4962D4435FA}"/>
              </a:ext>
            </a:extLst>
          </p:cNvPr>
          <p:cNvSpPr>
            <a:spLocks noGrp="1"/>
          </p:cNvSpPr>
          <p:nvPr>
            <p:ph type="title"/>
          </p:nvPr>
        </p:nvSpPr>
        <p:spPr>
          <a:xfrm>
            <a:off x="838200" y="2766218"/>
            <a:ext cx="10515600" cy="1325563"/>
          </a:xfrm>
        </p:spPr>
        <p:txBody>
          <a:bodyPr>
            <a:normAutofit fontScale="90000"/>
          </a:bodyPr>
          <a:lstStyle/>
          <a:p>
            <a:pPr algn="ctr"/>
            <a:r>
              <a:rPr lang="en-US" sz="8000" dirty="0">
                <a:solidFill>
                  <a:srgbClr val="0070C0"/>
                </a:solidFill>
              </a:rPr>
              <a:t>Functional Requirements and Business Processes </a:t>
            </a:r>
          </a:p>
        </p:txBody>
      </p:sp>
    </p:spTree>
    <p:extLst>
      <p:ext uri="{BB962C8B-B14F-4D97-AF65-F5344CB8AC3E}">
        <p14:creationId xmlns:p14="http://schemas.microsoft.com/office/powerpoint/2010/main" val="3952684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515E9-EE38-4E78-8832-158FB784B9BC}"/>
              </a:ext>
            </a:extLst>
          </p:cNvPr>
          <p:cNvSpPr>
            <a:spLocks noGrp="1"/>
          </p:cNvSpPr>
          <p:nvPr>
            <p:ph type="title"/>
          </p:nvPr>
        </p:nvSpPr>
        <p:spPr/>
        <p:txBody>
          <a:bodyPr/>
          <a:lstStyle/>
          <a:p>
            <a:r>
              <a:rPr lang="en-US" dirty="0"/>
              <a:t>Identified Functional Requirements </a:t>
            </a:r>
          </a:p>
        </p:txBody>
      </p:sp>
      <p:pic>
        <p:nvPicPr>
          <p:cNvPr id="11" name="Content Placeholder 7">
            <a:extLst>
              <a:ext uri="{FF2B5EF4-FFF2-40B4-BE49-F238E27FC236}">
                <a16:creationId xmlns:a16="http://schemas.microsoft.com/office/drawing/2014/main" id="{5CA64784-EE7F-C447-8B50-6B2F06C89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17" y="2230358"/>
            <a:ext cx="11967766" cy="2397284"/>
          </a:xfrm>
          <a:prstGeom prst="rect">
            <a:avLst/>
          </a:prstGeom>
        </p:spPr>
      </p:pic>
    </p:spTree>
    <p:extLst>
      <p:ext uri="{BB962C8B-B14F-4D97-AF65-F5344CB8AC3E}">
        <p14:creationId xmlns:p14="http://schemas.microsoft.com/office/powerpoint/2010/main" val="426082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515E9-EE38-4E78-8832-158FB784B9BC}"/>
              </a:ext>
            </a:extLst>
          </p:cNvPr>
          <p:cNvSpPr>
            <a:spLocks noGrp="1"/>
          </p:cNvSpPr>
          <p:nvPr>
            <p:ph type="title"/>
          </p:nvPr>
        </p:nvSpPr>
        <p:spPr/>
        <p:txBody>
          <a:bodyPr/>
          <a:lstStyle/>
          <a:p>
            <a:r>
              <a:rPr lang="en-US" dirty="0"/>
              <a:t>Selected Business Processes </a:t>
            </a:r>
          </a:p>
        </p:txBody>
      </p:sp>
      <p:sp>
        <p:nvSpPr>
          <p:cNvPr id="6" name="Rectangle 5">
            <a:extLst>
              <a:ext uri="{FF2B5EF4-FFF2-40B4-BE49-F238E27FC236}">
                <a16:creationId xmlns:a16="http://schemas.microsoft.com/office/drawing/2014/main" id="{AE3FF602-3CE2-EB40-9B56-9C68E5591169}"/>
              </a:ext>
            </a:extLst>
          </p:cNvPr>
          <p:cNvSpPr/>
          <p:nvPr/>
        </p:nvSpPr>
        <p:spPr>
          <a:xfrm>
            <a:off x="2010800" y="1793162"/>
            <a:ext cx="3184989" cy="4839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Fudgemart</a:t>
            </a:r>
          </a:p>
          <a:p>
            <a:pPr algn="ctr"/>
            <a:endParaRPr lang="en-US" dirty="0"/>
          </a:p>
          <a:p>
            <a:pPr algn="ctr"/>
            <a:r>
              <a:rPr lang="en-US" b="1" dirty="0"/>
              <a:t>Sales: </a:t>
            </a:r>
            <a:r>
              <a:rPr lang="en-US" dirty="0"/>
              <a:t>allows the company to review sales information from orders and shipment of those orders</a:t>
            </a:r>
          </a:p>
          <a:p>
            <a:pPr algn="ctr"/>
            <a:endParaRPr lang="en-US" dirty="0"/>
          </a:p>
          <a:p>
            <a:pPr algn="ctr"/>
            <a:r>
              <a:rPr lang="en-US" b="1" dirty="0"/>
              <a:t>Value:</a:t>
            </a:r>
            <a:r>
              <a:rPr lang="en-US" dirty="0"/>
              <a:t> reflects on which products are the most profitable and how long orders take to fulfill</a:t>
            </a:r>
          </a:p>
          <a:p>
            <a:pPr algn="ctr"/>
            <a:endParaRPr lang="en-US" dirty="0"/>
          </a:p>
          <a:p>
            <a:pPr algn="ctr"/>
            <a:endParaRPr lang="en-US" dirty="0"/>
          </a:p>
          <a:p>
            <a:pPr algn="ctr"/>
            <a:endParaRPr lang="en-US" dirty="0"/>
          </a:p>
        </p:txBody>
      </p:sp>
      <p:sp>
        <p:nvSpPr>
          <p:cNvPr id="7" name="Rectangle 6">
            <a:extLst>
              <a:ext uri="{FF2B5EF4-FFF2-40B4-BE49-F238E27FC236}">
                <a16:creationId xmlns:a16="http://schemas.microsoft.com/office/drawing/2014/main" id="{5F634679-8219-7749-8CB8-4F761E395BD4}"/>
              </a:ext>
            </a:extLst>
          </p:cNvPr>
          <p:cNvSpPr/>
          <p:nvPr/>
        </p:nvSpPr>
        <p:spPr>
          <a:xfrm>
            <a:off x="5429529" y="1793162"/>
            <a:ext cx="3184989" cy="483912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a:p>
            <a:pPr algn="ctr"/>
            <a:endParaRPr lang="en-US" b="1" dirty="0"/>
          </a:p>
          <a:p>
            <a:pPr algn="ctr"/>
            <a:r>
              <a:rPr lang="en-US" b="1" dirty="0"/>
              <a:t>Fudgeflix</a:t>
            </a:r>
          </a:p>
          <a:p>
            <a:pPr algn="ctr"/>
            <a:endParaRPr lang="en-US" dirty="0"/>
          </a:p>
          <a:p>
            <a:pPr algn="ctr"/>
            <a:r>
              <a:rPr lang="en-US" b="1" dirty="0"/>
              <a:t>Inventory: </a:t>
            </a:r>
            <a:r>
              <a:rPr lang="en-US" dirty="0"/>
              <a:t>allows the company to review how many DVDs and BluRays discs are in stock daily</a:t>
            </a:r>
          </a:p>
          <a:p>
            <a:pPr algn="ctr"/>
            <a:endParaRPr lang="en-US" dirty="0"/>
          </a:p>
          <a:p>
            <a:pPr algn="ctr"/>
            <a:r>
              <a:rPr lang="en-US" b="1" dirty="0"/>
              <a:t>Value:</a:t>
            </a:r>
            <a:r>
              <a:rPr lang="en-US" dirty="0"/>
              <a:t> predictive capabilities based on historic data to have enough stock to satisfy busy months/weeks, but avoid holding too much stock that is not being used</a:t>
            </a:r>
          </a:p>
          <a:p>
            <a:pPr algn="ctr"/>
            <a:endParaRPr lang="en-US" dirty="0"/>
          </a:p>
        </p:txBody>
      </p:sp>
    </p:spTree>
    <p:extLst>
      <p:ext uri="{BB962C8B-B14F-4D97-AF65-F5344CB8AC3E}">
        <p14:creationId xmlns:p14="http://schemas.microsoft.com/office/powerpoint/2010/main" val="3162161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53116-6B0C-3849-A005-B4962D4435FA}"/>
              </a:ext>
            </a:extLst>
          </p:cNvPr>
          <p:cNvSpPr>
            <a:spLocks noGrp="1"/>
          </p:cNvSpPr>
          <p:nvPr>
            <p:ph type="title"/>
          </p:nvPr>
        </p:nvSpPr>
        <p:spPr>
          <a:xfrm>
            <a:off x="838200" y="2766218"/>
            <a:ext cx="10515600" cy="1325563"/>
          </a:xfrm>
        </p:spPr>
        <p:txBody>
          <a:bodyPr>
            <a:normAutofit/>
          </a:bodyPr>
          <a:lstStyle/>
          <a:p>
            <a:pPr algn="ctr"/>
            <a:r>
              <a:rPr lang="en-US" sz="8000" dirty="0">
                <a:solidFill>
                  <a:srgbClr val="0070C0"/>
                </a:solidFill>
              </a:rPr>
              <a:t>Design</a:t>
            </a:r>
          </a:p>
        </p:txBody>
      </p:sp>
    </p:spTree>
    <p:extLst>
      <p:ext uri="{BB962C8B-B14F-4D97-AF65-F5344CB8AC3E}">
        <p14:creationId xmlns:p14="http://schemas.microsoft.com/office/powerpoint/2010/main" val="1193623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4507E-1809-4FFD-9658-7A7254FAB9C7}"/>
              </a:ext>
            </a:extLst>
          </p:cNvPr>
          <p:cNvSpPr>
            <a:spLocks noGrp="1"/>
          </p:cNvSpPr>
          <p:nvPr>
            <p:ph type="title"/>
          </p:nvPr>
        </p:nvSpPr>
        <p:spPr>
          <a:xfrm>
            <a:off x="702724" y="0"/>
            <a:ext cx="10515600" cy="1325563"/>
          </a:xfrm>
        </p:spPr>
        <p:txBody>
          <a:bodyPr/>
          <a:lstStyle/>
          <a:p>
            <a:r>
              <a:rPr lang="en-US" dirty="0">
                <a:solidFill>
                  <a:srgbClr val="00B0F0"/>
                </a:solidFill>
              </a:rPr>
              <a:t>Agenda</a:t>
            </a:r>
          </a:p>
        </p:txBody>
      </p:sp>
      <p:sp>
        <p:nvSpPr>
          <p:cNvPr id="3" name="Content Placeholder 2">
            <a:extLst>
              <a:ext uri="{FF2B5EF4-FFF2-40B4-BE49-F238E27FC236}">
                <a16:creationId xmlns:a16="http://schemas.microsoft.com/office/drawing/2014/main" id="{ED4F426D-8FA2-A94A-9C25-7C9D18C6BB05}"/>
              </a:ext>
            </a:extLst>
          </p:cNvPr>
          <p:cNvSpPr>
            <a:spLocks noGrp="1"/>
          </p:cNvSpPr>
          <p:nvPr>
            <p:ph sz="half" idx="1"/>
          </p:nvPr>
        </p:nvSpPr>
        <p:spPr>
          <a:xfrm>
            <a:off x="424199" y="1142666"/>
            <a:ext cx="8210646" cy="5543142"/>
          </a:xfrm>
        </p:spPr>
        <p:txBody>
          <a:bodyPr vert="horz" lIns="91440" tIns="45720" rIns="91440" bIns="45720" rtlCol="0" anchor="t">
            <a:normAutofit fontScale="40000" lnSpcReduction="20000"/>
          </a:bodyPr>
          <a:lstStyle/>
          <a:p>
            <a:pPr>
              <a:buFont typeface="Wingdings" pitchFamily="2" charset="2"/>
              <a:buChar char="Ø"/>
            </a:pPr>
            <a:r>
              <a:rPr lang="en-US" sz="4000" dirty="0"/>
              <a:t> </a:t>
            </a:r>
            <a:r>
              <a:rPr lang="en-US" sz="4000" dirty="0">
                <a:latin typeface="Calibri" panose="020F0502020204030204" pitchFamily="34" charset="0"/>
                <a:cs typeface="Calibri" panose="020F0502020204030204" pitchFamily="34" charset="0"/>
              </a:rPr>
              <a:t>Project Introduction, Project Overview and Project Scope</a:t>
            </a:r>
          </a:p>
          <a:p>
            <a:pPr>
              <a:buFont typeface="Wingdings" pitchFamily="2" charset="2"/>
              <a:buChar char="Ø"/>
            </a:pPr>
            <a:endParaRPr lang="en-US" sz="4000" dirty="0">
              <a:latin typeface="Calibri" panose="020F0502020204030204" pitchFamily="34" charset="0"/>
              <a:cs typeface="Calibri" panose="020F0502020204030204" pitchFamily="34" charset="0"/>
            </a:endParaRPr>
          </a:p>
          <a:p>
            <a:pPr>
              <a:buFont typeface="Wingdings" pitchFamily="2" charset="2"/>
              <a:buChar char="Ø"/>
            </a:pPr>
            <a:r>
              <a:rPr lang="en-US" sz="4000" dirty="0">
                <a:latin typeface="Calibri" panose="020F0502020204030204" pitchFamily="34" charset="0"/>
                <a:cs typeface="Calibri" panose="020F0502020204030204" pitchFamily="34" charset="0"/>
              </a:rPr>
              <a:t> Project Delivery, Milestones, Planning, Costs and ROI</a:t>
            </a:r>
          </a:p>
          <a:p>
            <a:pPr>
              <a:buFont typeface="Wingdings" pitchFamily="2" charset="2"/>
              <a:buChar char="Ø"/>
            </a:pPr>
            <a:endParaRPr lang="en-US" sz="4000" dirty="0">
              <a:latin typeface="Calibri" panose="020F0502020204030204" pitchFamily="34" charset="0"/>
              <a:cs typeface="Calibri" panose="020F0502020204030204" pitchFamily="34" charset="0"/>
            </a:endParaRPr>
          </a:p>
          <a:p>
            <a:pPr>
              <a:buFont typeface="Wingdings" pitchFamily="2" charset="2"/>
              <a:buChar char="Ø"/>
            </a:pPr>
            <a:r>
              <a:rPr lang="en-US" sz="4000" dirty="0">
                <a:latin typeface="Calibri" panose="020F0502020204030204" pitchFamily="34" charset="0"/>
                <a:cs typeface="Calibri" panose="020F0502020204030204" pitchFamily="34" charset="0"/>
              </a:rPr>
              <a:t> Functional Requirements and Business Processes</a:t>
            </a:r>
          </a:p>
          <a:p>
            <a:pPr>
              <a:buFont typeface="Wingdings" pitchFamily="2" charset="2"/>
              <a:buChar char="Ø"/>
            </a:pPr>
            <a:endParaRPr lang="en-US" sz="4000" dirty="0">
              <a:latin typeface="Calibri" panose="020F0502020204030204" pitchFamily="34" charset="0"/>
              <a:cs typeface="Calibri" panose="020F0502020204030204" pitchFamily="34" charset="0"/>
            </a:endParaRPr>
          </a:p>
          <a:p>
            <a:pPr>
              <a:buFont typeface="Wingdings" pitchFamily="2" charset="2"/>
              <a:buChar char="Ø"/>
            </a:pPr>
            <a:r>
              <a:rPr lang="en-US" sz="4000" dirty="0">
                <a:latin typeface="Calibri" panose="020F0502020204030204" pitchFamily="34" charset="0"/>
                <a:cs typeface="Calibri" panose="020F0502020204030204" pitchFamily="34" charset="0"/>
              </a:rPr>
              <a:t> Design</a:t>
            </a:r>
          </a:p>
          <a:p>
            <a:pPr>
              <a:buFont typeface="Wingdings" pitchFamily="2" charset="2"/>
              <a:buChar char="Ø"/>
            </a:pPr>
            <a:endParaRPr lang="en-US" sz="4000" dirty="0">
              <a:latin typeface="Calibri" panose="020F0502020204030204" pitchFamily="34" charset="0"/>
              <a:cs typeface="Calibri" panose="020F0502020204030204" pitchFamily="34" charset="0"/>
            </a:endParaRPr>
          </a:p>
          <a:p>
            <a:pPr>
              <a:buFont typeface="Wingdings" pitchFamily="2" charset="2"/>
              <a:buChar char="Ø"/>
            </a:pPr>
            <a:r>
              <a:rPr lang="en-US" sz="4000" dirty="0">
                <a:latin typeface="Calibri" panose="020F0502020204030204" pitchFamily="34" charset="0"/>
                <a:cs typeface="Calibri" panose="020F0502020204030204" pitchFamily="34" charset="0"/>
              </a:rPr>
              <a:t> SSIS: Packages Deployment </a:t>
            </a:r>
          </a:p>
          <a:p>
            <a:pPr>
              <a:buFont typeface="Wingdings" pitchFamily="2" charset="2"/>
              <a:buChar char="Ø"/>
            </a:pPr>
            <a:endParaRPr lang="en-US" sz="4000" dirty="0">
              <a:latin typeface="Calibri" panose="020F0502020204030204" pitchFamily="34" charset="0"/>
              <a:cs typeface="Calibri" panose="020F0502020204030204" pitchFamily="34" charset="0"/>
            </a:endParaRPr>
          </a:p>
          <a:p>
            <a:pPr>
              <a:buFont typeface="Wingdings" pitchFamily="2" charset="2"/>
              <a:buChar char="Ø"/>
            </a:pPr>
            <a:r>
              <a:rPr lang="en-US" sz="4000" dirty="0">
                <a:latin typeface="Calibri" panose="020F0502020204030204" pitchFamily="34" charset="0"/>
                <a:cs typeface="Calibri" panose="020F0502020204030204" pitchFamily="34" charset="0"/>
              </a:rPr>
              <a:t> SSIS: Business Intelligence (BI) </a:t>
            </a:r>
          </a:p>
          <a:p>
            <a:pPr>
              <a:buFont typeface="Wingdings" pitchFamily="2" charset="2"/>
              <a:buChar char="Ø"/>
            </a:pPr>
            <a:endParaRPr lang="en-US" sz="4000" dirty="0">
              <a:latin typeface="Calibri" panose="020F0502020204030204" pitchFamily="34" charset="0"/>
              <a:cs typeface="Calibri" panose="020F0502020204030204" pitchFamily="34" charset="0"/>
            </a:endParaRPr>
          </a:p>
          <a:p>
            <a:pPr>
              <a:buFont typeface="Wingdings" pitchFamily="2" charset="2"/>
              <a:buChar char="Ø"/>
            </a:pPr>
            <a:r>
              <a:rPr lang="en-US" sz="4000" dirty="0">
                <a:latin typeface="Calibri" panose="020F0502020204030204" pitchFamily="34" charset="0"/>
                <a:cs typeface="Calibri" panose="020F0502020204030204" pitchFamily="34" charset="0"/>
              </a:rPr>
              <a:t>Project Instructions: Follow Up Questions</a:t>
            </a:r>
          </a:p>
          <a:p>
            <a:pPr>
              <a:buFont typeface="Wingdings" pitchFamily="2" charset="2"/>
              <a:buChar char="Ø"/>
            </a:pPr>
            <a:endParaRPr lang="en-US" sz="4000" dirty="0">
              <a:latin typeface="Calibri" panose="020F0502020204030204" pitchFamily="34" charset="0"/>
              <a:cs typeface="Calibri" panose="020F0502020204030204" pitchFamily="34" charset="0"/>
            </a:endParaRPr>
          </a:p>
          <a:p>
            <a:pPr>
              <a:buFont typeface="Wingdings" pitchFamily="2" charset="2"/>
              <a:buChar char="Ø"/>
            </a:pPr>
            <a:r>
              <a:rPr lang="en-US" sz="4000" dirty="0">
                <a:latin typeface="Calibri" panose="020F0502020204030204" pitchFamily="34" charset="0"/>
                <a:cs typeface="Calibri" panose="020F0502020204030204" pitchFamily="34" charset="0"/>
              </a:rPr>
              <a:t>Live DEMO</a:t>
            </a:r>
          </a:p>
          <a:p>
            <a:pPr>
              <a:buFont typeface="Wingdings" pitchFamily="2" charset="2"/>
              <a:buChar char="Ø"/>
            </a:pPr>
            <a:endParaRPr lang="en-US" sz="4000" dirty="0">
              <a:latin typeface="Calibri" panose="020F0502020204030204" pitchFamily="34" charset="0"/>
              <a:cs typeface="Calibri" panose="020F0502020204030204" pitchFamily="34" charset="0"/>
            </a:endParaRPr>
          </a:p>
          <a:p>
            <a:pPr>
              <a:buFont typeface="Wingdings" pitchFamily="2" charset="2"/>
              <a:buChar char="Ø"/>
            </a:pPr>
            <a:r>
              <a:rPr lang="en-US" sz="4000" dirty="0">
                <a:latin typeface="Calibri" panose="020F0502020204030204" pitchFamily="34" charset="0"/>
                <a:cs typeface="Calibri" panose="020F0502020204030204" pitchFamily="34" charset="0"/>
              </a:rPr>
              <a:t>Q&amp;A</a:t>
            </a:r>
          </a:p>
          <a:p>
            <a:pPr marL="0" indent="0">
              <a:buNone/>
            </a:pPr>
            <a:endParaRPr lang="en-US" sz="1600" dirty="0"/>
          </a:p>
          <a:p>
            <a:pPr algn="ctr">
              <a:buNone/>
            </a:pPr>
            <a:endParaRPr lang="en-US" sz="2000" b="1" dirty="0">
              <a:ea typeface="+mn-lt"/>
              <a:cs typeface="+mn-lt"/>
            </a:endParaRPr>
          </a:p>
          <a:p>
            <a:pPr marL="0" indent="0">
              <a:buNone/>
            </a:pPr>
            <a:endParaRPr lang="en-US" sz="1600" dirty="0"/>
          </a:p>
          <a:p>
            <a:pPr marL="0" indent="0">
              <a:buNone/>
            </a:pPr>
            <a:endParaRPr lang="en-US" b="1" i="1" u="sng" dirty="0"/>
          </a:p>
        </p:txBody>
      </p:sp>
      <p:pic>
        <p:nvPicPr>
          <p:cNvPr id="5" name="Picture 4">
            <a:extLst>
              <a:ext uri="{FF2B5EF4-FFF2-40B4-BE49-F238E27FC236}">
                <a16:creationId xmlns:a16="http://schemas.microsoft.com/office/drawing/2014/main" id="{73AECCA9-DBBA-924E-9E6A-F55271041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87035">
            <a:off x="6423248" y="2914257"/>
            <a:ext cx="4723532" cy="1415146"/>
          </a:xfrm>
          <a:prstGeom prst="rect">
            <a:avLst/>
          </a:prstGeom>
        </p:spPr>
      </p:pic>
    </p:spTree>
    <p:extLst>
      <p:ext uri="{BB962C8B-B14F-4D97-AF65-F5344CB8AC3E}">
        <p14:creationId xmlns:p14="http://schemas.microsoft.com/office/powerpoint/2010/main" val="239204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515E9-EE38-4E78-8832-158FB784B9BC}"/>
              </a:ext>
            </a:extLst>
          </p:cNvPr>
          <p:cNvSpPr>
            <a:spLocks noGrp="1"/>
          </p:cNvSpPr>
          <p:nvPr>
            <p:ph type="title"/>
          </p:nvPr>
        </p:nvSpPr>
        <p:spPr>
          <a:xfrm>
            <a:off x="587828" y="354239"/>
            <a:ext cx="9459685" cy="1325563"/>
          </a:xfrm>
        </p:spPr>
        <p:txBody>
          <a:bodyPr/>
          <a:lstStyle/>
          <a:p>
            <a:pPr algn="ctr"/>
            <a:r>
              <a:rPr lang="en-US" dirty="0">
                <a:solidFill>
                  <a:srgbClr val="00B0F0"/>
                </a:solidFill>
              </a:rPr>
              <a:t>High Level Source to Target Map</a:t>
            </a:r>
          </a:p>
        </p:txBody>
      </p:sp>
      <p:pic>
        <p:nvPicPr>
          <p:cNvPr id="4" name="Picture 3">
            <a:extLst>
              <a:ext uri="{FF2B5EF4-FFF2-40B4-BE49-F238E27FC236}">
                <a16:creationId xmlns:a16="http://schemas.microsoft.com/office/drawing/2014/main" id="{F9242801-590A-C041-91ED-4BF3D4508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3240" y="1451677"/>
            <a:ext cx="5820276" cy="5319238"/>
          </a:xfrm>
          <a:prstGeom prst="rect">
            <a:avLst/>
          </a:prstGeom>
        </p:spPr>
      </p:pic>
    </p:spTree>
    <p:extLst>
      <p:ext uri="{BB962C8B-B14F-4D97-AF65-F5344CB8AC3E}">
        <p14:creationId xmlns:p14="http://schemas.microsoft.com/office/powerpoint/2010/main" val="3609725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515E9-EE38-4E78-8832-158FB784B9BC}"/>
              </a:ext>
            </a:extLst>
          </p:cNvPr>
          <p:cNvSpPr>
            <a:spLocks noGrp="1"/>
          </p:cNvSpPr>
          <p:nvPr>
            <p:ph type="title"/>
          </p:nvPr>
        </p:nvSpPr>
        <p:spPr>
          <a:xfrm>
            <a:off x="261257" y="365125"/>
            <a:ext cx="10515600" cy="1325563"/>
          </a:xfrm>
        </p:spPr>
        <p:txBody>
          <a:bodyPr/>
          <a:lstStyle/>
          <a:p>
            <a:pPr algn="ctr"/>
            <a:r>
              <a:rPr lang="en-US" dirty="0">
                <a:solidFill>
                  <a:srgbClr val="00B0F0"/>
                </a:solidFill>
              </a:rPr>
              <a:t>High Level Source to Target Analysis</a:t>
            </a:r>
          </a:p>
        </p:txBody>
      </p:sp>
      <p:sp>
        <p:nvSpPr>
          <p:cNvPr id="4" name="Title 1">
            <a:extLst>
              <a:ext uri="{FF2B5EF4-FFF2-40B4-BE49-F238E27FC236}">
                <a16:creationId xmlns:a16="http://schemas.microsoft.com/office/drawing/2014/main" id="{E2D1D669-2302-0B4A-BAD9-3B7FE1671DDF}"/>
              </a:ext>
            </a:extLst>
          </p:cNvPr>
          <p:cNvSpPr txBox="1">
            <a:spLocks/>
          </p:cNvSpPr>
          <p:nvPr/>
        </p:nvSpPr>
        <p:spPr>
          <a:xfrm>
            <a:off x="978725" y="1531917"/>
            <a:ext cx="10515600" cy="49609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i="1" kern="1200">
                <a:solidFill>
                  <a:schemeClr val="tx1"/>
                </a:solidFill>
                <a:latin typeface="+mj-lt"/>
                <a:ea typeface="+mj-ea"/>
                <a:cs typeface="+mj-cs"/>
              </a:defRPr>
            </a:lvl1pPr>
          </a:lstStyle>
          <a:p>
            <a:pPr marL="457200" indent="-457200">
              <a:buFont typeface="Wingdings" pitchFamily="2" charset="2"/>
              <a:buChar char="Ø"/>
            </a:pPr>
            <a:r>
              <a:rPr lang="en-US" sz="2800" i="0" dirty="0">
                <a:latin typeface="Calibri" panose="020F0502020204030204" pitchFamily="34" charset="0"/>
                <a:cs typeface="Calibri" panose="020F0502020204030204" pitchFamily="34" charset="0"/>
              </a:rPr>
              <a:t>Identified all source systems that have data to be extracted from</a:t>
            </a:r>
          </a:p>
          <a:p>
            <a:pPr marL="457200" indent="-457200">
              <a:buFont typeface="Wingdings" pitchFamily="2" charset="2"/>
              <a:buChar char="Ø"/>
            </a:pPr>
            <a:endParaRPr lang="en-US" sz="2800" i="0" dirty="0">
              <a:latin typeface="Calibri" panose="020F0502020204030204" pitchFamily="34" charset="0"/>
              <a:cs typeface="Calibri" panose="020F0502020204030204" pitchFamily="34" charset="0"/>
            </a:endParaRPr>
          </a:p>
          <a:p>
            <a:pPr marL="457200" indent="-457200">
              <a:buFont typeface="Wingdings" pitchFamily="2" charset="2"/>
              <a:buChar char="Ø"/>
            </a:pPr>
            <a:r>
              <a:rPr lang="en-US" sz="2800" i="0" dirty="0">
                <a:latin typeface="Calibri" panose="020F0502020204030204" pitchFamily="34" charset="0"/>
                <a:cs typeface="Calibri" panose="020F0502020204030204" pitchFamily="34" charset="0"/>
              </a:rPr>
              <a:t>Identified valuable data and formed aggregation/summarization strategies</a:t>
            </a:r>
          </a:p>
          <a:p>
            <a:pPr marL="457200" indent="-457200">
              <a:buFont typeface="Wingdings" pitchFamily="2" charset="2"/>
              <a:buChar char="Ø"/>
            </a:pPr>
            <a:endParaRPr lang="en-US" sz="2800" i="0" dirty="0">
              <a:latin typeface="Calibri" panose="020F0502020204030204" pitchFamily="34" charset="0"/>
              <a:cs typeface="Calibri" panose="020F0502020204030204" pitchFamily="34" charset="0"/>
            </a:endParaRPr>
          </a:p>
          <a:p>
            <a:pPr marL="457200" indent="-457200">
              <a:buFont typeface="Wingdings" pitchFamily="2" charset="2"/>
              <a:buChar char="Ø"/>
            </a:pPr>
            <a:r>
              <a:rPr lang="en-US" sz="2800" i="0" dirty="0">
                <a:latin typeface="Calibri" panose="020F0502020204030204" pitchFamily="34" charset="0"/>
                <a:cs typeface="Calibri" panose="020F0502020204030204" pitchFamily="34" charset="0"/>
              </a:rPr>
              <a:t>Identified data types and their corresponding data types in the ETL tool used for the process</a:t>
            </a:r>
          </a:p>
          <a:p>
            <a:pPr marL="457200" indent="-457200">
              <a:buFont typeface="Wingdings" pitchFamily="2" charset="2"/>
              <a:buChar char="Ø"/>
            </a:pPr>
            <a:endParaRPr lang="en-US" sz="2800" i="0" dirty="0">
              <a:latin typeface="Calibri" panose="020F0502020204030204" pitchFamily="34" charset="0"/>
              <a:cs typeface="Calibri" panose="020F0502020204030204" pitchFamily="34" charset="0"/>
            </a:endParaRPr>
          </a:p>
          <a:p>
            <a:pPr marL="457200" indent="-457200">
              <a:buFont typeface="Wingdings" pitchFamily="2" charset="2"/>
              <a:buChar char="Ø"/>
            </a:pPr>
            <a:r>
              <a:rPr lang="en-US" sz="2800" i="0" dirty="0">
                <a:latin typeface="Calibri" panose="020F0502020204030204" pitchFamily="34" charset="0"/>
                <a:cs typeface="Calibri" panose="020F0502020204030204" pitchFamily="34" charset="0"/>
              </a:rPr>
              <a:t>Summarized data in such a way that valuable information is not lost, and storage costs are kept at a minimum</a:t>
            </a:r>
          </a:p>
        </p:txBody>
      </p:sp>
    </p:spTree>
    <p:extLst>
      <p:ext uri="{BB962C8B-B14F-4D97-AF65-F5344CB8AC3E}">
        <p14:creationId xmlns:p14="http://schemas.microsoft.com/office/powerpoint/2010/main" val="604083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38678-F546-48F9-B6DA-1E20FBEF50E9}"/>
              </a:ext>
            </a:extLst>
          </p:cNvPr>
          <p:cNvSpPr>
            <a:spLocks noGrp="1"/>
          </p:cNvSpPr>
          <p:nvPr>
            <p:ph type="title"/>
          </p:nvPr>
        </p:nvSpPr>
        <p:spPr>
          <a:xfrm>
            <a:off x="125681" y="122997"/>
            <a:ext cx="10515600" cy="1325563"/>
          </a:xfrm>
        </p:spPr>
        <p:txBody>
          <a:bodyPr/>
          <a:lstStyle/>
          <a:p>
            <a:r>
              <a:rPr lang="en-US" dirty="0">
                <a:solidFill>
                  <a:srgbClr val="00B0F0"/>
                </a:solidFill>
              </a:rPr>
              <a:t>High Level Modeling</a:t>
            </a:r>
          </a:p>
        </p:txBody>
      </p:sp>
      <p:pic>
        <p:nvPicPr>
          <p:cNvPr id="11" name="Picture 10">
            <a:extLst>
              <a:ext uri="{FF2B5EF4-FFF2-40B4-BE49-F238E27FC236}">
                <a16:creationId xmlns:a16="http://schemas.microsoft.com/office/drawing/2014/main" id="{15BDE698-29A3-7C41-A56F-5303492EE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836" y="1690688"/>
            <a:ext cx="4887934" cy="2984307"/>
          </a:xfrm>
          <a:prstGeom prst="rect">
            <a:avLst/>
          </a:prstGeom>
        </p:spPr>
      </p:pic>
      <p:pic>
        <p:nvPicPr>
          <p:cNvPr id="13" name="Picture 12">
            <a:extLst>
              <a:ext uri="{FF2B5EF4-FFF2-40B4-BE49-F238E27FC236}">
                <a16:creationId xmlns:a16="http://schemas.microsoft.com/office/drawing/2014/main" id="{FDBFD48E-EC56-7D43-A35C-8D9824AE5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490" y="5530686"/>
            <a:ext cx="6227618" cy="1194131"/>
          </a:xfrm>
          <a:prstGeom prst="rect">
            <a:avLst/>
          </a:prstGeom>
        </p:spPr>
      </p:pic>
      <p:pic>
        <p:nvPicPr>
          <p:cNvPr id="15" name="Picture 14">
            <a:extLst>
              <a:ext uri="{FF2B5EF4-FFF2-40B4-BE49-F238E27FC236}">
                <a16:creationId xmlns:a16="http://schemas.microsoft.com/office/drawing/2014/main" id="{9D711721-D7F7-5643-B39A-91FDED243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625171"/>
            <a:ext cx="5163210" cy="1115340"/>
          </a:xfrm>
          <a:prstGeom prst="rect">
            <a:avLst/>
          </a:prstGeom>
        </p:spPr>
      </p:pic>
      <p:sp>
        <p:nvSpPr>
          <p:cNvPr id="16" name="TextBox 15">
            <a:extLst>
              <a:ext uri="{FF2B5EF4-FFF2-40B4-BE49-F238E27FC236}">
                <a16:creationId xmlns:a16="http://schemas.microsoft.com/office/drawing/2014/main" id="{AFEBD1ED-C7E0-AE45-A3DE-4EE86B5B54FA}"/>
              </a:ext>
            </a:extLst>
          </p:cNvPr>
          <p:cNvSpPr txBox="1"/>
          <p:nvPr/>
        </p:nvSpPr>
        <p:spPr>
          <a:xfrm>
            <a:off x="7431956" y="1955094"/>
            <a:ext cx="2319866"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Open Issues </a:t>
            </a:r>
          </a:p>
        </p:txBody>
      </p:sp>
      <p:sp>
        <p:nvSpPr>
          <p:cNvPr id="17" name="TextBox 16">
            <a:extLst>
              <a:ext uri="{FF2B5EF4-FFF2-40B4-BE49-F238E27FC236}">
                <a16:creationId xmlns:a16="http://schemas.microsoft.com/office/drawing/2014/main" id="{50263EEE-85FC-E54C-BC12-2D0851EEEC45}"/>
              </a:ext>
            </a:extLst>
          </p:cNvPr>
          <p:cNvSpPr txBox="1"/>
          <p:nvPr/>
        </p:nvSpPr>
        <p:spPr>
          <a:xfrm>
            <a:off x="3075601" y="4945911"/>
            <a:ext cx="5086457"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Business Processes and Facts</a:t>
            </a:r>
          </a:p>
        </p:txBody>
      </p:sp>
      <p:sp>
        <p:nvSpPr>
          <p:cNvPr id="18" name="TextBox 17">
            <a:extLst>
              <a:ext uri="{FF2B5EF4-FFF2-40B4-BE49-F238E27FC236}">
                <a16:creationId xmlns:a16="http://schemas.microsoft.com/office/drawing/2014/main" id="{9C60BC47-5718-F04F-AC49-89AD97F358E9}"/>
              </a:ext>
            </a:extLst>
          </p:cNvPr>
          <p:cNvSpPr txBox="1"/>
          <p:nvPr/>
        </p:nvSpPr>
        <p:spPr>
          <a:xfrm>
            <a:off x="728404" y="1105913"/>
            <a:ext cx="3858172"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Attributes and Matrix</a:t>
            </a:r>
          </a:p>
        </p:txBody>
      </p:sp>
    </p:spTree>
    <p:extLst>
      <p:ext uri="{BB962C8B-B14F-4D97-AF65-F5344CB8AC3E}">
        <p14:creationId xmlns:p14="http://schemas.microsoft.com/office/powerpoint/2010/main" val="3040568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38678-F546-48F9-B6DA-1E20FBEF50E9}"/>
              </a:ext>
            </a:extLst>
          </p:cNvPr>
          <p:cNvSpPr>
            <a:spLocks noGrp="1"/>
          </p:cNvSpPr>
          <p:nvPr>
            <p:ph type="title"/>
          </p:nvPr>
        </p:nvSpPr>
        <p:spPr/>
        <p:txBody>
          <a:bodyPr/>
          <a:lstStyle/>
          <a:p>
            <a:r>
              <a:rPr lang="en-US" dirty="0">
                <a:solidFill>
                  <a:srgbClr val="00B0F0"/>
                </a:solidFill>
              </a:rPr>
              <a:t> Detail Level Modeling</a:t>
            </a:r>
          </a:p>
        </p:txBody>
      </p:sp>
      <p:pic>
        <p:nvPicPr>
          <p:cNvPr id="4" name="Picture 3">
            <a:extLst>
              <a:ext uri="{FF2B5EF4-FFF2-40B4-BE49-F238E27FC236}">
                <a16:creationId xmlns:a16="http://schemas.microsoft.com/office/drawing/2014/main" id="{6B040718-265F-254A-BECB-08624403A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40" y="1517032"/>
            <a:ext cx="9290493" cy="5171786"/>
          </a:xfrm>
          <a:prstGeom prst="rect">
            <a:avLst/>
          </a:prstGeom>
        </p:spPr>
      </p:pic>
      <p:sp>
        <p:nvSpPr>
          <p:cNvPr id="3" name="TextBox 2">
            <a:extLst>
              <a:ext uri="{FF2B5EF4-FFF2-40B4-BE49-F238E27FC236}">
                <a16:creationId xmlns:a16="http://schemas.microsoft.com/office/drawing/2014/main" id="{2CA62881-D6B5-A540-A104-EDBEED7858A0}"/>
              </a:ext>
            </a:extLst>
          </p:cNvPr>
          <p:cNvSpPr txBox="1"/>
          <p:nvPr/>
        </p:nvSpPr>
        <p:spPr>
          <a:xfrm>
            <a:off x="9963397" y="3429000"/>
            <a:ext cx="1960601"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DimOrder </a:t>
            </a:r>
          </a:p>
        </p:txBody>
      </p:sp>
    </p:spTree>
    <p:extLst>
      <p:ext uri="{BB962C8B-B14F-4D97-AF65-F5344CB8AC3E}">
        <p14:creationId xmlns:p14="http://schemas.microsoft.com/office/powerpoint/2010/main" val="3092610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38678-F546-48F9-B6DA-1E20FBEF50E9}"/>
              </a:ext>
            </a:extLst>
          </p:cNvPr>
          <p:cNvSpPr>
            <a:spLocks noGrp="1"/>
          </p:cNvSpPr>
          <p:nvPr>
            <p:ph type="title"/>
          </p:nvPr>
        </p:nvSpPr>
        <p:spPr/>
        <p:txBody>
          <a:bodyPr/>
          <a:lstStyle/>
          <a:p>
            <a:r>
              <a:rPr lang="en-US" dirty="0">
                <a:solidFill>
                  <a:srgbClr val="00B0F0"/>
                </a:solidFill>
              </a:rPr>
              <a:t>Schema</a:t>
            </a:r>
            <a:r>
              <a:rPr lang="en-US" dirty="0"/>
              <a:t> </a:t>
            </a:r>
          </a:p>
        </p:txBody>
      </p:sp>
      <p:pic>
        <p:nvPicPr>
          <p:cNvPr id="4" name="Picture 3" descr="A screenshot of a cell phone&#10;&#10;Description generated with high confidence">
            <a:extLst>
              <a:ext uri="{FF2B5EF4-FFF2-40B4-BE49-F238E27FC236}">
                <a16:creationId xmlns:a16="http://schemas.microsoft.com/office/drawing/2014/main" id="{3A2D0159-D760-464E-BECC-BB9267979F84}"/>
              </a:ext>
            </a:extLst>
          </p:cNvPr>
          <p:cNvPicPr>
            <a:picLocks noChangeAspect="1"/>
          </p:cNvPicPr>
          <p:nvPr/>
        </p:nvPicPr>
        <p:blipFill>
          <a:blip r:embed="rId2"/>
          <a:stretch>
            <a:fillRect/>
          </a:stretch>
        </p:blipFill>
        <p:spPr>
          <a:xfrm>
            <a:off x="1413206" y="1520741"/>
            <a:ext cx="9365588" cy="5337259"/>
          </a:xfrm>
          <a:prstGeom prst="rect">
            <a:avLst/>
          </a:prstGeom>
        </p:spPr>
      </p:pic>
    </p:spTree>
    <p:extLst>
      <p:ext uri="{BB962C8B-B14F-4D97-AF65-F5344CB8AC3E}">
        <p14:creationId xmlns:p14="http://schemas.microsoft.com/office/powerpoint/2010/main" val="1481384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53116-6B0C-3849-A005-B4962D4435FA}"/>
              </a:ext>
            </a:extLst>
          </p:cNvPr>
          <p:cNvSpPr>
            <a:spLocks noGrp="1"/>
          </p:cNvSpPr>
          <p:nvPr>
            <p:ph type="title"/>
          </p:nvPr>
        </p:nvSpPr>
        <p:spPr>
          <a:xfrm>
            <a:off x="980704" y="2445584"/>
            <a:ext cx="10515600" cy="1325563"/>
          </a:xfrm>
        </p:spPr>
        <p:txBody>
          <a:bodyPr>
            <a:normAutofit/>
          </a:bodyPr>
          <a:lstStyle/>
          <a:p>
            <a:pPr algn="ctr"/>
            <a:r>
              <a:rPr lang="en-US" sz="8000" dirty="0">
                <a:solidFill>
                  <a:srgbClr val="0070C0"/>
                </a:solidFill>
              </a:rPr>
              <a:t>SSIS: Deployment </a:t>
            </a:r>
          </a:p>
        </p:txBody>
      </p:sp>
    </p:spTree>
    <p:extLst>
      <p:ext uri="{BB962C8B-B14F-4D97-AF65-F5344CB8AC3E}">
        <p14:creationId xmlns:p14="http://schemas.microsoft.com/office/powerpoint/2010/main" val="1624478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515E9-EE38-4E78-8832-158FB784B9BC}"/>
              </a:ext>
            </a:extLst>
          </p:cNvPr>
          <p:cNvSpPr>
            <a:spLocks noGrp="1"/>
          </p:cNvSpPr>
          <p:nvPr>
            <p:ph type="title"/>
          </p:nvPr>
        </p:nvSpPr>
        <p:spPr/>
        <p:txBody>
          <a:bodyPr/>
          <a:lstStyle/>
          <a:p>
            <a:r>
              <a:rPr lang="en-US" dirty="0">
                <a:solidFill>
                  <a:srgbClr val="00B0F0"/>
                </a:solidFill>
              </a:rPr>
              <a:t>SSIS Packages</a:t>
            </a:r>
          </a:p>
        </p:txBody>
      </p:sp>
      <p:pic>
        <p:nvPicPr>
          <p:cNvPr id="7" name="Picture 6">
            <a:extLst>
              <a:ext uri="{FF2B5EF4-FFF2-40B4-BE49-F238E27FC236}">
                <a16:creationId xmlns:a16="http://schemas.microsoft.com/office/drawing/2014/main" id="{8D0C7DFA-0443-7849-AE98-09F8B57C5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35" y="2372982"/>
            <a:ext cx="3883230" cy="1999401"/>
          </a:xfrm>
          <a:prstGeom prst="rect">
            <a:avLst/>
          </a:prstGeom>
        </p:spPr>
      </p:pic>
      <p:sp>
        <p:nvSpPr>
          <p:cNvPr id="8" name="TextBox 7">
            <a:extLst>
              <a:ext uri="{FF2B5EF4-FFF2-40B4-BE49-F238E27FC236}">
                <a16:creationId xmlns:a16="http://schemas.microsoft.com/office/drawing/2014/main" id="{C14C3ECB-F1A5-D148-9BD0-C71116FF5239}"/>
              </a:ext>
            </a:extLst>
          </p:cNvPr>
          <p:cNvSpPr txBox="1"/>
          <p:nvPr/>
        </p:nvSpPr>
        <p:spPr>
          <a:xfrm>
            <a:off x="368135" y="1847169"/>
            <a:ext cx="3883231"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Truncated, Extract and Load DImDate</a:t>
            </a:r>
          </a:p>
        </p:txBody>
      </p:sp>
      <p:sp>
        <p:nvSpPr>
          <p:cNvPr id="9" name="TextBox 8">
            <a:extLst>
              <a:ext uri="{FF2B5EF4-FFF2-40B4-BE49-F238E27FC236}">
                <a16:creationId xmlns:a16="http://schemas.microsoft.com/office/drawing/2014/main" id="{81A9678F-636C-3C4A-A0EB-79E567F92E41}"/>
              </a:ext>
            </a:extLst>
          </p:cNvPr>
          <p:cNvSpPr txBox="1"/>
          <p:nvPr/>
        </p:nvSpPr>
        <p:spPr>
          <a:xfrm>
            <a:off x="5015346" y="1847169"/>
            <a:ext cx="1795154"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Stage FM Sales</a:t>
            </a:r>
          </a:p>
        </p:txBody>
      </p:sp>
      <p:pic>
        <p:nvPicPr>
          <p:cNvPr id="11" name="Picture 10">
            <a:extLst>
              <a:ext uri="{FF2B5EF4-FFF2-40B4-BE49-F238E27FC236}">
                <a16:creationId xmlns:a16="http://schemas.microsoft.com/office/drawing/2014/main" id="{79161030-970E-5048-ADE9-9E1F8C2AB2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248" y="2372982"/>
            <a:ext cx="3645724" cy="1999401"/>
          </a:xfrm>
          <a:prstGeom prst="rect">
            <a:avLst/>
          </a:prstGeom>
        </p:spPr>
      </p:pic>
      <p:pic>
        <p:nvPicPr>
          <p:cNvPr id="13" name="Picture 12">
            <a:extLst>
              <a:ext uri="{FF2B5EF4-FFF2-40B4-BE49-F238E27FC236}">
                <a16:creationId xmlns:a16="http://schemas.microsoft.com/office/drawing/2014/main" id="{CB63C340-9303-2445-89BC-98742DF934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0855" y="2372982"/>
            <a:ext cx="3277587" cy="1999401"/>
          </a:xfrm>
          <a:prstGeom prst="rect">
            <a:avLst/>
          </a:prstGeom>
        </p:spPr>
      </p:pic>
      <p:sp>
        <p:nvSpPr>
          <p:cNvPr id="14" name="TextBox 13">
            <a:extLst>
              <a:ext uri="{FF2B5EF4-FFF2-40B4-BE49-F238E27FC236}">
                <a16:creationId xmlns:a16="http://schemas.microsoft.com/office/drawing/2014/main" id="{924D0C5B-B413-9A49-A013-0138D89B54A6}"/>
              </a:ext>
            </a:extLst>
          </p:cNvPr>
          <p:cNvSpPr txBox="1"/>
          <p:nvPr/>
        </p:nvSpPr>
        <p:spPr>
          <a:xfrm>
            <a:off x="8765969" y="1863559"/>
            <a:ext cx="1795154"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DW Sales</a:t>
            </a:r>
          </a:p>
        </p:txBody>
      </p:sp>
      <p:pic>
        <p:nvPicPr>
          <p:cNvPr id="16" name="Picture 15">
            <a:extLst>
              <a:ext uri="{FF2B5EF4-FFF2-40B4-BE49-F238E27FC236}">
                <a16:creationId xmlns:a16="http://schemas.microsoft.com/office/drawing/2014/main" id="{E3694A68-1D5A-3D46-956F-C0DCC87849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35" y="5012996"/>
            <a:ext cx="3883230" cy="1479879"/>
          </a:xfrm>
          <a:prstGeom prst="rect">
            <a:avLst/>
          </a:prstGeom>
        </p:spPr>
      </p:pic>
      <p:sp>
        <p:nvSpPr>
          <p:cNvPr id="17" name="TextBox 16">
            <a:extLst>
              <a:ext uri="{FF2B5EF4-FFF2-40B4-BE49-F238E27FC236}">
                <a16:creationId xmlns:a16="http://schemas.microsoft.com/office/drawing/2014/main" id="{E7288B60-D4A3-3848-9261-ACA591A4027E}"/>
              </a:ext>
            </a:extLst>
          </p:cNvPr>
          <p:cNvSpPr txBox="1"/>
          <p:nvPr/>
        </p:nvSpPr>
        <p:spPr>
          <a:xfrm>
            <a:off x="1412173" y="4630139"/>
            <a:ext cx="1795154"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Inventory</a:t>
            </a:r>
          </a:p>
        </p:txBody>
      </p:sp>
      <p:pic>
        <p:nvPicPr>
          <p:cNvPr id="19" name="Picture 18">
            <a:extLst>
              <a:ext uri="{FF2B5EF4-FFF2-40B4-BE49-F238E27FC236}">
                <a16:creationId xmlns:a16="http://schemas.microsoft.com/office/drawing/2014/main" id="{5267103E-EC47-D242-88ED-7813AE8866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25960" y="4512474"/>
            <a:ext cx="1753867" cy="2216501"/>
          </a:xfrm>
          <a:prstGeom prst="rect">
            <a:avLst/>
          </a:prstGeom>
        </p:spPr>
      </p:pic>
      <p:pic>
        <p:nvPicPr>
          <p:cNvPr id="21" name="Picture 20">
            <a:extLst>
              <a:ext uri="{FF2B5EF4-FFF2-40B4-BE49-F238E27FC236}">
                <a16:creationId xmlns:a16="http://schemas.microsoft.com/office/drawing/2014/main" id="{9A68FAB6-5FED-644A-8AD2-BC52488772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68928" y="4998441"/>
            <a:ext cx="2980662" cy="1531729"/>
          </a:xfrm>
          <a:prstGeom prst="rect">
            <a:avLst/>
          </a:prstGeom>
        </p:spPr>
      </p:pic>
      <p:sp>
        <p:nvSpPr>
          <p:cNvPr id="22" name="TextBox 21">
            <a:extLst>
              <a:ext uri="{FF2B5EF4-FFF2-40B4-BE49-F238E27FC236}">
                <a16:creationId xmlns:a16="http://schemas.microsoft.com/office/drawing/2014/main" id="{2B9FEBF0-D614-3D42-BAFA-332936687D5C}"/>
              </a:ext>
            </a:extLst>
          </p:cNvPr>
          <p:cNvSpPr txBox="1"/>
          <p:nvPr/>
        </p:nvSpPr>
        <p:spPr>
          <a:xfrm>
            <a:off x="5317533" y="4629109"/>
            <a:ext cx="235392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Product and Order</a:t>
            </a:r>
          </a:p>
        </p:txBody>
      </p:sp>
    </p:spTree>
    <p:extLst>
      <p:ext uri="{BB962C8B-B14F-4D97-AF65-F5344CB8AC3E}">
        <p14:creationId xmlns:p14="http://schemas.microsoft.com/office/powerpoint/2010/main" val="2543891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53116-6B0C-3849-A005-B4962D4435FA}"/>
              </a:ext>
            </a:extLst>
          </p:cNvPr>
          <p:cNvSpPr>
            <a:spLocks noGrp="1"/>
          </p:cNvSpPr>
          <p:nvPr>
            <p:ph type="title"/>
          </p:nvPr>
        </p:nvSpPr>
        <p:spPr>
          <a:xfrm>
            <a:off x="838200" y="2766218"/>
            <a:ext cx="10515600" cy="1325563"/>
          </a:xfrm>
        </p:spPr>
        <p:txBody>
          <a:bodyPr>
            <a:normAutofit fontScale="90000"/>
          </a:bodyPr>
          <a:lstStyle/>
          <a:p>
            <a:pPr algn="ctr"/>
            <a:r>
              <a:rPr lang="en-US" sz="8000" dirty="0">
                <a:solidFill>
                  <a:srgbClr val="0070C0"/>
                </a:solidFill>
              </a:rPr>
              <a:t>SSAS: Business Intelligence </a:t>
            </a:r>
          </a:p>
        </p:txBody>
      </p:sp>
    </p:spTree>
    <p:extLst>
      <p:ext uri="{BB962C8B-B14F-4D97-AF65-F5344CB8AC3E}">
        <p14:creationId xmlns:p14="http://schemas.microsoft.com/office/powerpoint/2010/main" val="54558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D61-3C56-4CD4-B469-79C8379564E7}"/>
              </a:ext>
            </a:extLst>
          </p:cNvPr>
          <p:cNvSpPr>
            <a:spLocks noGrp="1"/>
          </p:cNvSpPr>
          <p:nvPr>
            <p:ph type="title"/>
          </p:nvPr>
        </p:nvSpPr>
        <p:spPr/>
        <p:txBody>
          <a:bodyPr/>
          <a:lstStyle/>
          <a:p>
            <a:r>
              <a:rPr lang="en-US" dirty="0">
                <a:solidFill>
                  <a:srgbClr val="00B0F0"/>
                </a:solidFill>
              </a:rPr>
              <a:t>SSAS: Business Intelligence</a:t>
            </a:r>
          </a:p>
        </p:txBody>
      </p:sp>
      <p:pic>
        <p:nvPicPr>
          <p:cNvPr id="5" name="Content Placeholder 4">
            <a:extLst>
              <a:ext uri="{FF2B5EF4-FFF2-40B4-BE49-F238E27FC236}">
                <a16:creationId xmlns:a16="http://schemas.microsoft.com/office/drawing/2014/main" id="{3ACC2BCB-03EF-4F4C-9272-201B5C5498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009" y="1505753"/>
            <a:ext cx="5915128" cy="2131299"/>
          </a:xfrm>
        </p:spPr>
      </p:pic>
      <p:pic>
        <p:nvPicPr>
          <p:cNvPr id="7" name="Picture 6">
            <a:extLst>
              <a:ext uri="{FF2B5EF4-FFF2-40B4-BE49-F238E27FC236}">
                <a16:creationId xmlns:a16="http://schemas.microsoft.com/office/drawing/2014/main" id="{99A473B6-FD30-2C48-BA4A-C010A152FC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7974" y="3987931"/>
            <a:ext cx="6965522" cy="2613147"/>
          </a:xfrm>
          <a:prstGeom prst="rect">
            <a:avLst/>
          </a:prstGeom>
        </p:spPr>
      </p:pic>
    </p:spTree>
    <p:extLst>
      <p:ext uri="{BB962C8B-B14F-4D97-AF65-F5344CB8AC3E}">
        <p14:creationId xmlns:p14="http://schemas.microsoft.com/office/powerpoint/2010/main" val="206830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D61-3C56-4CD4-B469-79C8379564E7}"/>
              </a:ext>
            </a:extLst>
          </p:cNvPr>
          <p:cNvSpPr>
            <a:spLocks noGrp="1"/>
          </p:cNvSpPr>
          <p:nvPr>
            <p:ph type="title"/>
          </p:nvPr>
        </p:nvSpPr>
        <p:spPr/>
        <p:txBody>
          <a:bodyPr/>
          <a:lstStyle/>
          <a:p>
            <a:pPr algn="ctr"/>
            <a:r>
              <a:rPr lang="en-US" dirty="0">
                <a:solidFill>
                  <a:srgbClr val="00B0F0"/>
                </a:solidFill>
              </a:rPr>
              <a:t>SSAS: Business Intelligence – Sold Amount by Product Name (Fact Sale)</a:t>
            </a:r>
          </a:p>
        </p:txBody>
      </p:sp>
      <p:pic>
        <p:nvPicPr>
          <p:cNvPr id="8" name="Picture 7">
            <a:extLst>
              <a:ext uri="{FF2B5EF4-FFF2-40B4-BE49-F238E27FC236}">
                <a16:creationId xmlns:a16="http://schemas.microsoft.com/office/drawing/2014/main" id="{3F006E62-03F2-7542-BC9C-6797EC2224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1938" y="1730528"/>
            <a:ext cx="8412381" cy="4762347"/>
          </a:xfrm>
          <a:prstGeom prst="rect">
            <a:avLst/>
          </a:prstGeom>
        </p:spPr>
      </p:pic>
    </p:spTree>
    <p:extLst>
      <p:ext uri="{BB962C8B-B14F-4D97-AF65-F5344CB8AC3E}">
        <p14:creationId xmlns:p14="http://schemas.microsoft.com/office/powerpoint/2010/main" val="415218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53116-6B0C-3849-A005-B4962D4435FA}"/>
              </a:ext>
            </a:extLst>
          </p:cNvPr>
          <p:cNvSpPr>
            <a:spLocks noGrp="1"/>
          </p:cNvSpPr>
          <p:nvPr>
            <p:ph type="title"/>
          </p:nvPr>
        </p:nvSpPr>
        <p:spPr>
          <a:xfrm>
            <a:off x="838200" y="2766218"/>
            <a:ext cx="10515600" cy="1325563"/>
          </a:xfrm>
        </p:spPr>
        <p:txBody>
          <a:bodyPr>
            <a:normAutofit fontScale="90000"/>
          </a:bodyPr>
          <a:lstStyle/>
          <a:p>
            <a:pPr algn="ctr"/>
            <a:r>
              <a:rPr lang="en-US" sz="8000" dirty="0">
                <a:solidFill>
                  <a:srgbClr val="0070C0"/>
                </a:solidFill>
              </a:rPr>
              <a:t>Introduction, Project Overview &amp; Project Scope</a:t>
            </a:r>
          </a:p>
        </p:txBody>
      </p:sp>
    </p:spTree>
    <p:extLst>
      <p:ext uri="{BB962C8B-B14F-4D97-AF65-F5344CB8AC3E}">
        <p14:creationId xmlns:p14="http://schemas.microsoft.com/office/powerpoint/2010/main" val="702560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D61-3C56-4CD4-B469-79C8379564E7}"/>
              </a:ext>
            </a:extLst>
          </p:cNvPr>
          <p:cNvSpPr>
            <a:spLocks noGrp="1"/>
          </p:cNvSpPr>
          <p:nvPr>
            <p:ph type="title"/>
          </p:nvPr>
        </p:nvSpPr>
        <p:spPr/>
        <p:txBody>
          <a:bodyPr/>
          <a:lstStyle/>
          <a:p>
            <a:pPr algn="ctr"/>
            <a:r>
              <a:rPr lang="en-US" dirty="0">
                <a:solidFill>
                  <a:srgbClr val="00B0F0"/>
                </a:solidFill>
              </a:rPr>
              <a:t>SSAS: Business Intelligence – Quantity by Product Name (Fact Sale)</a:t>
            </a:r>
          </a:p>
        </p:txBody>
      </p:sp>
      <p:pic>
        <p:nvPicPr>
          <p:cNvPr id="4" name="Picture 3">
            <a:extLst>
              <a:ext uri="{FF2B5EF4-FFF2-40B4-BE49-F238E27FC236}">
                <a16:creationId xmlns:a16="http://schemas.microsoft.com/office/drawing/2014/main" id="{82A63682-61F6-B047-BC1E-ACF3B87E7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1937" y="1899574"/>
            <a:ext cx="7869382" cy="4415469"/>
          </a:xfrm>
          <a:prstGeom prst="rect">
            <a:avLst/>
          </a:prstGeom>
        </p:spPr>
      </p:pic>
    </p:spTree>
    <p:extLst>
      <p:ext uri="{BB962C8B-B14F-4D97-AF65-F5344CB8AC3E}">
        <p14:creationId xmlns:p14="http://schemas.microsoft.com/office/powerpoint/2010/main" val="625590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D61-3C56-4CD4-B469-79C8379564E7}"/>
              </a:ext>
            </a:extLst>
          </p:cNvPr>
          <p:cNvSpPr>
            <a:spLocks noGrp="1"/>
          </p:cNvSpPr>
          <p:nvPr>
            <p:ph type="title"/>
          </p:nvPr>
        </p:nvSpPr>
        <p:spPr/>
        <p:txBody>
          <a:bodyPr/>
          <a:lstStyle/>
          <a:p>
            <a:pPr algn="ctr"/>
            <a:r>
              <a:rPr lang="en-US" dirty="0">
                <a:solidFill>
                  <a:srgbClr val="00B0F0"/>
                </a:solidFill>
              </a:rPr>
              <a:t>SSAS: Business Intelligence – Quantity by Order Date and Product Name (Fact Sale)</a:t>
            </a:r>
          </a:p>
        </p:txBody>
      </p:sp>
      <p:pic>
        <p:nvPicPr>
          <p:cNvPr id="5" name="Picture 4">
            <a:extLst>
              <a:ext uri="{FF2B5EF4-FFF2-40B4-BE49-F238E27FC236}">
                <a16:creationId xmlns:a16="http://schemas.microsoft.com/office/drawing/2014/main" id="{1CE4F55C-D0D6-3E49-B278-93D5D58983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798" y="1620852"/>
            <a:ext cx="9027210" cy="5082769"/>
          </a:xfrm>
          <a:prstGeom prst="rect">
            <a:avLst/>
          </a:prstGeom>
        </p:spPr>
      </p:pic>
    </p:spTree>
    <p:extLst>
      <p:ext uri="{BB962C8B-B14F-4D97-AF65-F5344CB8AC3E}">
        <p14:creationId xmlns:p14="http://schemas.microsoft.com/office/powerpoint/2010/main" val="3381179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D61-3C56-4CD4-B469-79C8379564E7}"/>
              </a:ext>
            </a:extLst>
          </p:cNvPr>
          <p:cNvSpPr>
            <a:spLocks noGrp="1"/>
          </p:cNvSpPr>
          <p:nvPr>
            <p:ph type="title"/>
          </p:nvPr>
        </p:nvSpPr>
        <p:spPr/>
        <p:txBody>
          <a:bodyPr/>
          <a:lstStyle/>
          <a:p>
            <a:pPr algn="ctr"/>
            <a:r>
              <a:rPr lang="en-US" dirty="0">
                <a:solidFill>
                  <a:srgbClr val="00B0F0"/>
                </a:solidFill>
              </a:rPr>
              <a:t>SSAS: Business Intelligence – Inventory Count by Day of Week (Fact Inventory)</a:t>
            </a:r>
          </a:p>
        </p:txBody>
      </p:sp>
      <p:pic>
        <p:nvPicPr>
          <p:cNvPr id="4" name="Picture 3">
            <a:extLst>
              <a:ext uri="{FF2B5EF4-FFF2-40B4-BE49-F238E27FC236}">
                <a16:creationId xmlns:a16="http://schemas.microsoft.com/office/drawing/2014/main" id="{9B46AA56-43FD-6742-8C97-C8570BCD60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561" y="2230203"/>
            <a:ext cx="7893132" cy="4430688"/>
          </a:xfrm>
          <a:prstGeom prst="rect">
            <a:avLst/>
          </a:prstGeom>
        </p:spPr>
      </p:pic>
    </p:spTree>
    <p:extLst>
      <p:ext uri="{BB962C8B-B14F-4D97-AF65-F5344CB8AC3E}">
        <p14:creationId xmlns:p14="http://schemas.microsoft.com/office/powerpoint/2010/main" val="2548918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D61-3C56-4CD4-B469-79C8379564E7}"/>
              </a:ext>
            </a:extLst>
          </p:cNvPr>
          <p:cNvSpPr>
            <a:spLocks noGrp="1"/>
          </p:cNvSpPr>
          <p:nvPr>
            <p:ph type="title"/>
          </p:nvPr>
        </p:nvSpPr>
        <p:spPr/>
        <p:txBody>
          <a:bodyPr/>
          <a:lstStyle/>
          <a:p>
            <a:pPr algn="ctr"/>
            <a:r>
              <a:rPr lang="en-US" dirty="0">
                <a:solidFill>
                  <a:srgbClr val="00B0F0"/>
                </a:solidFill>
              </a:rPr>
              <a:t>SSAS: Business Intelligence – Inventory Title Name, Year and Availability by DVD &amp; </a:t>
            </a:r>
            <a:r>
              <a:rPr lang="en-US" dirty="0" err="1">
                <a:solidFill>
                  <a:srgbClr val="00B0F0"/>
                </a:solidFill>
              </a:rPr>
              <a:t>BluRay</a:t>
            </a:r>
            <a:endParaRPr lang="en-US" dirty="0">
              <a:solidFill>
                <a:srgbClr val="00B0F0"/>
              </a:solidFill>
            </a:endParaRPr>
          </a:p>
        </p:txBody>
      </p:sp>
      <p:pic>
        <p:nvPicPr>
          <p:cNvPr id="7" name="Picture 6">
            <a:extLst>
              <a:ext uri="{FF2B5EF4-FFF2-40B4-BE49-F238E27FC236}">
                <a16:creationId xmlns:a16="http://schemas.microsoft.com/office/drawing/2014/main" id="{A6DBB23B-26B8-2546-9C14-1E170514E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461" y="1690688"/>
            <a:ext cx="8675077" cy="4922762"/>
          </a:xfrm>
          <a:prstGeom prst="rect">
            <a:avLst/>
          </a:prstGeom>
        </p:spPr>
      </p:pic>
    </p:spTree>
    <p:extLst>
      <p:ext uri="{BB962C8B-B14F-4D97-AF65-F5344CB8AC3E}">
        <p14:creationId xmlns:p14="http://schemas.microsoft.com/office/powerpoint/2010/main" val="2103863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D61-3C56-4CD4-B469-79C8379564E7}"/>
              </a:ext>
            </a:extLst>
          </p:cNvPr>
          <p:cNvSpPr>
            <a:spLocks noGrp="1"/>
          </p:cNvSpPr>
          <p:nvPr>
            <p:ph type="title"/>
          </p:nvPr>
        </p:nvSpPr>
        <p:spPr/>
        <p:txBody>
          <a:bodyPr/>
          <a:lstStyle/>
          <a:p>
            <a:pPr algn="ctr"/>
            <a:r>
              <a:rPr lang="en-US" dirty="0">
                <a:solidFill>
                  <a:srgbClr val="00B0F0"/>
                </a:solidFill>
              </a:rPr>
              <a:t>SSAS: Business Intelligence – Inventory by Month</a:t>
            </a:r>
          </a:p>
        </p:txBody>
      </p:sp>
      <p:pic>
        <p:nvPicPr>
          <p:cNvPr id="4" name="Picture 3">
            <a:extLst>
              <a:ext uri="{FF2B5EF4-FFF2-40B4-BE49-F238E27FC236}">
                <a16:creationId xmlns:a16="http://schemas.microsoft.com/office/drawing/2014/main" id="{BFB350CE-3750-E04E-8F4F-F04A4756E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030" y="2419846"/>
            <a:ext cx="7253940" cy="4073029"/>
          </a:xfrm>
          <a:prstGeom prst="rect">
            <a:avLst/>
          </a:prstGeom>
        </p:spPr>
      </p:pic>
    </p:spTree>
    <p:extLst>
      <p:ext uri="{BB962C8B-B14F-4D97-AF65-F5344CB8AC3E}">
        <p14:creationId xmlns:p14="http://schemas.microsoft.com/office/powerpoint/2010/main" val="2573096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53116-6B0C-3849-A005-B4962D4435FA}"/>
              </a:ext>
            </a:extLst>
          </p:cNvPr>
          <p:cNvSpPr>
            <a:spLocks noGrp="1"/>
          </p:cNvSpPr>
          <p:nvPr>
            <p:ph type="title"/>
          </p:nvPr>
        </p:nvSpPr>
        <p:spPr>
          <a:xfrm>
            <a:off x="838200" y="2766218"/>
            <a:ext cx="10515600" cy="1325563"/>
          </a:xfrm>
        </p:spPr>
        <p:txBody>
          <a:bodyPr>
            <a:normAutofit/>
          </a:bodyPr>
          <a:lstStyle/>
          <a:p>
            <a:pPr algn="ctr"/>
            <a:r>
              <a:rPr lang="en-US" sz="8000" dirty="0">
                <a:solidFill>
                  <a:srgbClr val="0070C0"/>
                </a:solidFill>
              </a:rPr>
              <a:t>Live Demo</a:t>
            </a:r>
          </a:p>
        </p:txBody>
      </p:sp>
    </p:spTree>
    <p:extLst>
      <p:ext uri="{BB962C8B-B14F-4D97-AF65-F5344CB8AC3E}">
        <p14:creationId xmlns:p14="http://schemas.microsoft.com/office/powerpoint/2010/main" val="3237227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53116-6B0C-3849-A005-B4962D4435FA}"/>
              </a:ext>
            </a:extLst>
          </p:cNvPr>
          <p:cNvSpPr>
            <a:spLocks noGrp="1"/>
          </p:cNvSpPr>
          <p:nvPr>
            <p:ph type="title"/>
          </p:nvPr>
        </p:nvSpPr>
        <p:spPr>
          <a:xfrm>
            <a:off x="838200" y="2766218"/>
            <a:ext cx="10515600" cy="1325563"/>
          </a:xfrm>
        </p:spPr>
        <p:txBody>
          <a:bodyPr>
            <a:normAutofit/>
          </a:bodyPr>
          <a:lstStyle/>
          <a:p>
            <a:pPr algn="ctr"/>
            <a:r>
              <a:rPr lang="en-US" sz="8000" dirty="0">
                <a:solidFill>
                  <a:srgbClr val="00B0F0"/>
                </a:solidFill>
              </a:rPr>
              <a:t>Q&amp;A</a:t>
            </a:r>
          </a:p>
        </p:txBody>
      </p:sp>
    </p:spTree>
    <p:extLst>
      <p:ext uri="{BB962C8B-B14F-4D97-AF65-F5344CB8AC3E}">
        <p14:creationId xmlns:p14="http://schemas.microsoft.com/office/powerpoint/2010/main" val="440264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5389-5BC2-47C8-A0C4-5463D6BD16C5}"/>
              </a:ext>
            </a:extLst>
          </p:cNvPr>
          <p:cNvSpPr>
            <a:spLocks noGrp="1"/>
          </p:cNvSpPr>
          <p:nvPr>
            <p:ph type="title"/>
          </p:nvPr>
        </p:nvSpPr>
        <p:spPr>
          <a:xfrm>
            <a:off x="1016876" y="386146"/>
            <a:ext cx="10515600" cy="1325563"/>
          </a:xfrm>
        </p:spPr>
        <p:txBody>
          <a:bodyPr/>
          <a:lstStyle/>
          <a:p>
            <a:r>
              <a:rPr lang="en-US" dirty="0">
                <a:solidFill>
                  <a:srgbClr val="0070C0"/>
                </a:solidFill>
              </a:rPr>
              <a:t>Introduction to Fudgemart and Fudgeflix</a:t>
            </a:r>
          </a:p>
        </p:txBody>
      </p:sp>
      <p:sp>
        <p:nvSpPr>
          <p:cNvPr id="3" name="Content Placeholder 2">
            <a:extLst>
              <a:ext uri="{FF2B5EF4-FFF2-40B4-BE49-F238E27FC236}">
                <a16:creationId xmlns:a16="http://schemas.microsoft.com/office/drawing/2014/main" id="{B85CD12E-98B2-478E-96AA-2DAACB522A83}"/>
              </a:ext>
            </a:extLst>
          </p:cNvPr>
          <p:cNvSpPr>
            <a:spLocks noGrp="1"/>
          </p:cNvSpPr>
          <p:nvPr>
            <p:ph sz="half" idx="1"/>
          </p:nvPr>
        </p:nvSpPr>
        <p:spPr>
          <a:xfrm>
            <a:off x="459827" y="1890811"/>
            <a:ext cx="4937760" cy="4160520"/>
          </a:xfrm>
        </p:spPr>
        <p:txBody>
          <a:bodyPr vert="horz" lIns="91440" tIns="45720" rIns="91440" bIns="45720" rtlCol="0" anchor="t">
            <a:normAutofit/>
          </a:bodyPr>
          <a:lstStyle/>
          <a:p>
            <a:pPr marL="0" indent="0" algn="ctr">
              <a:buNone/>
            </a:pPr>
            <a:r>
              <a:rPr lang="en-US" b="1" i="1" u="sng" dirty="0"/>
              <a:t>Fudgemart</a:t>
            </a:r>
          </a:p>
          <a:p>
            <a:pPr marL="285750" indent="-285750"/>
            <a:r>
              <a:rPr lang="en-US" sz="1600" dirty="0">
                <a:latin typeface="Calibri" panose="020F0502020204030204" pitchFamily="34" charset="0"/>
                <a:ea typeface="+mn-lt"/>
                <a:cs typeface="Calibri" panose="020F0502020204030204" pitchFamily="34" charset="0"/>
              </a:rPr>
              <a:t>Fudgemart is a fictitious retailer, similar to Amazon.com/Walmart.com </a:t>
            </a:r>
          </a:p>
          <a:p>
            <a:pPr marL="285750" indent="-285750"/>
            <a:r>
              <a:rPr lang="en-US" sz="1600" dirty="0">
                <a:latin typeface="Calibri" panose="020F0502020204030204" pitchFamily="34" charset="0"/>
                <a:ea typeface="+mn-lt"/>
                <a:cs typeface="Calibri" panose="020F0502020204030204" pitchFamily="34" charset="0"/>
              </a:rPr>
              <a:t>Fudgemart database consists of customers, products, and vendors, and has online retail business processes</a:t>
            </a:r>
            <a:endParaRPr lang="en-US" sz="1600" dirty="0">
              <a:latin typeface="Calibri" panose="020F0502020204030204" pitchFamily="34" charset="0"/>
              <a:cs typeface="Calibri" panose="020F0502020204030204" pitchFamily="34" charset="0"/>
            </a:endParaRPr>
          </a:p>
          <a:p>
            <a:pPr marL="0" indent="0">
              <a:buNone/>
            </a:pPr>
            <a:endParaRPr lang="en-US" sz="1600" dirty="0"/>
          </a:p>
          <a:p>
            <a:pPr algn="ctr">
              <a:buNone/>
            </a:pPr>
            <a:endParaRPr lang="en-US" sz="2000" b="1" dirty="0">
              <a:ea typeface="+mn-lt"/>
              <a:cs typeface="+mn-lt"/>
            </a:endParaRPr>
          </a:p>
          <a:p>
            <a:pPr algn="ctr">
              <a:buNone/>
            </a:pPr>
            <a:r>
              <a:rPr lang="en-US" sz="2000" b="1" dirty="0">
                <a:latin typeface="Calibri" panose="020F0502020204030204" pitchFamily="34" charset="0"/>
                <a:ea typeface="+mn-lt"/>
                <a:cs typeface="Calibri" panose="020F0502020204030204" pitchFamily="34" charset="0"/>
              </a:rPr>
              <a:t>Fudgemart database:  </a:t>
            </a:r>
          </a:p>
          <a:p>
            <a:pPr algn="ctr">
              <a:buNone/>
            </a:pPr>
            <a:r>
              <a:rPr lang="en-US" sz="2000" b="1" dirty="0">
                <a:latin typeface="Calibri" panose="020F0502020204030204" pitchFamily="34" charset="0"/>
                <a:ea typeface="+mn-lt"/>
                <a:cs typeface="Calibri" panose="020F0502020204030204" pitchFamily="34" charset="0"/>
              </a:rPr>
              <a:t>'Fudgemart_v3'</a:t>
            </a:r>
            <a:endParaRPr lang="en-US" sz="2000" b="1" dirty="0">
              <a:latin typeface="Calibri" panose="020F0502020204030204" pitchFamily="34" charset="0"/>
              <a:cs typeface="Calibri" panose="020F0502020204030204" pitchFamily="34" charset="0"/>
            </a:endParaRPr>
          </a:p>
          <a:p>
            <a:pPr marL="0" indent="0">
              <a:buNone/>
            </a:pPr>
            <a:endParaRPr lang="en-US" sz="1600" dirty="0"/>
          </a:p>
          <a:p>
            <a:pPr marL="0" indent="0">
              <a:buNone/>
            </a:pPr>
            <a:endParaRPr lang="en-US" b="1" i="1" u="sng" dirty="0"/>
          </a:p>
        </p:txBody>
      </p:sp>
      <p:sp>
        <p:nvSpPr>
          <p:cNvPr id="4" name="Content Placeholder 3">
            <a:extLst>
              <a:ext uri="{FF2B5EF4-FFF2-40B4-BE49-F238E27FC236}">
                <a16:creationId xmlns:a16="http://schemas.microsoft.com/office/drawing/2014/main" id="{CDFCD3CF-B7F0-4B89-8AFA-80FABBF4C83A}"/>
              </a:ext>
            </a:extLst>
          </p:cNvPr>
          <p:cNvSpPr>
            <a:spLocks noGrp="1"/>
          </p:cNvSpPr>
          <p:nvPr>
            <p:ph sz="half" idx="2"/>
          </p:nvPr>
        </p:nvSpPr>
        <p:spPr>
          <a:xfrm>
            <a:off x="6860522" y="1890811"/>
            <a:ext cx="4937760" cy="4160520"/>
          </a:xfrm>
        </p:spPr>
        <p:txBody>
          <a:bodyPr vert="horz" lIns="91440" tIns="45720" rIns="91440" bIns="45720" rtlCol="0" anchor="t">
            <a:normAutofit/>
          </a:bodyPr>
          <a:lstStyle/>
          <a:p>
            <a:pPr marL="0" indent="0" algn="ctr">
              <a:buNone/>
            </a:pPr>
            <a:r>
              <a:rPr lang="en-US" b="1" i="1" u="sng" dirty="0">
                <a:ea typeface="+mn-lt"/>
                <a:cs typeface="+mn-lt"/>
              </a:rPr>
              <a:t>Fudgeflix</a:t>
            </a:r>
            <a:endParaRPr lang="en-US" dirty="0">
              <a:ea typeface="+mn-lt"/>
              <a:cs typeface="+mn-lt"/>
            </a:endParaRPr>
          </a:p>
          <a:p>
            <a:pPr marL="285750" indent="-285750"/>
            <a:r>
              <a:rPr lang="en-US" sz="1600" dirty="0">
                <a:latin typeface="Calibri" panose="020F0502020204030204" pitchFamily="34" charset="0"/>
                <a:ea typeface="+mn-lt"/>
                <a:cs typeface="Calibri" panose="020F0502020204030204" pitchFamily="34" charset="0"/>
              </a:rPr>
              <a:t>Fudgeflix is a fictitious online DVD-by-mail and video-on-demand service, similar to Amazon Instant Video or Netflix</a:t>
            </a:r>
            <a:endParaRPr lang="en-US" dirty="0">
              <a:latin typeface="Calibri" panose="020F0502020204030204" pitchFamily="34" charset="0"/>
              <a:ea typeface="+mn-lt"/>
              <a:cs typeface="Calibri" panose="020F0502020204030204" pitchFamily="34" charset="0"/>
            </a:endParaRPr>
          </a:p>
          <a:p>
            <a:pPr marL="285750" indent="-285750"/>
            <a:r>
              <a:rPr lang="en-US" sz="1600" dirty="0">
                <a:latin typeface="Calibri" panose="020F0502020204030204" pitchFamily="34" charset="0"/>
                <a:ea typeface="+mn-lt"/>
                <a:cs typeface="Calibri" panose="020F0502020204030204" pitchFamily="34" charset="0"/>
              </a:rPr>
              <a:t>Fudgeflix database contains concepts of accounts, subscriptions, and video titles, as well as other things associated with an online video-streaming service</a:t>
            </a:r>
            <a:endParaRPr lang="en-US" dirty="0">
              <a:latin typeface="Calibri" panose="020F0502020204030204" pitchFamily="34" charset="0"/>
              <a:ea typeface="+mn-lt"/>
              <a:cs typeface="Calibri" panose="020F0502020204030204" pitchFamily="34" charset="0"/>
            </a:endParaRPr>
          </a:p>
          <a:p>
            <a:pPr marL="514350" indent="-285750"/>
            <a:endParaRPr lang="en-US" sz="1600" dirty="0">
              <a:ea typeface="+mn-lt"/>
              <a:cs typeface="+mn-lt"/>
            </a:endParaRPr>
          </a:p>
          <a:p>
            <a:pPr marL="0" indent="0" algn="ctr">
              <a:buNone/>
            </a:pPr>
            <a:r>
              <a:rPr lang="en-US" sz="2000" b="1" dirty="0">
                <a:latin typeface="Calibri" panose="020F0502020204030204" pitchFamily="34" charset="0"/>
                <a:ea typeface="+mn-lt"/>
                <a:cs typeface="Calibri" panose="020F0502020204030204" pitchFamily="34" charset="0"/>
              </a:rPr>
              <a:t>Fudgemart database:</a:t>
            </a:r>
          </a:p>
          <a:p>
            <a:pPr algn="ctr">
              <a:buNone/>
            </a:pPr>
            <a:r>
              <a:rPr lang="en-US" sz="2000" b="1" dirty="0">
                <a:latin typeface="Calibri" panose="020F0502020204030204" pitchFamily="34" charset="0"/>
                <a:ea typeface="+mn-lt"/>
                <a:cs typeface="Calibri" panose="020F0502020204030204" pitchFamily="34" charset="0"/>
              </a:rPr>
              <a:t>Fudgeflix_v3</a:t>
            </a:r>
            <a:endParaRPr lang="en-US" dirty="0">
              <a:latin typeface="Calibri" panose="020F0502020204030204" pitchFamily="34" charset="0"/>
              <a:cs typeface="Calibri" panose="020F0502020204030204" pitchFamily="34" charset="0"/>
            </a:endParaRPr>
          </a:p>
          <a:p>
            <a:pPr marL="0" indent="0" algn="ctr">
              <a:buNone/>
            </a:pPr>
            <a:endParaRPr lang="en-US" sz="2000" b="1" dirty="0">
              <a:ea typeface="+mn-lt"/>
              <a:cs typeface="+mn-lt"/>
            </a:endParaRP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b="1" i="1" u="sng" dirty="0"/>
          </a:p>
          <a:p>
            <a:pPr marL="0" indent="0">
              <a:buNone/>
            </a:pPr>
            <a:endParaRPr lang="en-US" b="1" i="1" u="sng" dirty="0"/>
          </a:p>
          <a:p>
            <a:pPr marL="0" indent="0">
              <a:buNone/>
            </a:pPr>
            <a:endParaRPr lang="en-US" b="1" i="1" u="sng" dirty="0"/>
          </a:p>
        </p:txBody>
      </p:sp>
      <p:sp>
        <p:nvSpPr>
          <p:cNvPr id="5" name="TextBox 4">
            <a:extLst>
              <a:ext uri="{FF2B5EF4-FFF2-40B4-BE49-F238E27FC236}">
                <a16:creationId xmlns:a16="http://schemas.microsoft.com/office/drawing/2014/main" id="{D8BB73E9-A4E7-4983-A1E4-B77151ADF439}"/>
              </a:ext>
            </a:extLst>
          </p:cNvPr>
          <p:cNvSpPr txBox="1"/>
          <p:nvPr/>
        </p:nvSpPr>
        <p:spPr>
          <a:xfrm>
            <a:off x="835574" y="5691351"/>
            <a:ext cx="98061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latin typeface="Calibri" panose="020F0502020204030204" pitchFamily="34" charset="0"/>
                <a:cs typeface="Calibri" panose="020F0502020204030204" pitchFamily="34" charset="0"/>
              </a:rPr>
              <a:t>Third database: </a:t>
            </a:r>
            <a:r>
              <a:rPr lang="en-US" b="1" dirty="0">
                <a:latin typeface="Calibri" panose="020F0502020204030204" pitchFamily="34" charset="0"/>
                <a:ea typeface="+mn-lt"/>
                <a:cs typeface="Calibri" panose="020F0502020204030204" pitchFamily="34" charset="0"/>
              </a:rPr>
              <a:t>ExternalSources2 --&gt; has some useful data sets for data warehousing in general as well as some Fudgemart sets with FM in their object names</a:t>
            </a:r>
            <a:endParaRPr lang="en-US" b="1" dirty="0">
              <a:latin typeface="Calibri" panose="020F0502020204030204" pitchFamily="34" charset="0"/>
              <a:cs typeface="Calibri" panose="020F0502020204030204" pitchFamily="34" charset="0"/>
            </a:endParaRPr>
          </a:p>
          <a:p>
            <a:pPr algn="ctr"/>
            <a:endParaRPr lang="en-US" b="1" dirty="0"/>
          </a:p>
        </p:txBody>
      </p:sp>
    </p:spTree>
    <p:extLst>
      <p:ext uri="{BB962C8B-B14F-4D97-AF65-F5344CB8AC3E}">
        <p14:creationId xmlns:p14="http://schemas.microsoft.com/office/powerpoint/2010/main" val="252031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5389-5BC2-47C8-A0C4-5463D6BD16C5}"/>
              </a:ext>
            </a:extLst>
          </p:cNvPr>
          <p:cNvSpPr>
            <a:spLocks noGrp="1"/>
          </p:cNvSpPr>
          <p:nvPr>
            <p:ph type="title"/>
          </p:nvPr>
        </p:nvSpPr>
        <p:spPr>
          <a:xfrm>
            <a:off x="1016876" y="386146"/>
            <a:ext cx="10515600" cy="1325563"/>
          </a:xfrm>
        </p:spPr>
        <p:txBody>
          <a:bodyPr/>
          <a:lstStyle/>
          <a:p>
            <a:r>
              <a:rPr lang="en-US" dirty="0">
                <a:solidFill>
                  <a:srgbClr val="0070C0"/>
                </a:solidFill>
              </a:rPr>
              <a:t>Mission Statement and Company Vision</a:t>
            </a:r>
          </a:p>
        </p:txBody>
      </p:sp>
      <p:sp>
        <p:nvSpPr>
          <p:cNvPr id="3" name="Content Placeholder 2">
            <a:extLst>
              <a:ext uri="{FF2B5EF4-FFF2-40B4-BE49-F238E27FC236}">
                <a16:creationId xmlns:a16="http://schemas.microsoft.com/office/drawing/2014/main" id="{B85CD12E-98B2-478E-96AA-2DAACB522A83}"/>
              </a:ext>
            </a:extLst>
          </p:cNvPr>
          <p:cNvSpPr>
            <a:spLocks noGrp="1"/>
          </p:cNvSpPr>
          <p:nvPr>
            <p:ph sz="half" idx="1"/>
          </p:nvPr>
        </p:nvSpPr>
        <p:spPr>
          <a:xfrm>
            <a:off x="459826" y="1651326"/>
            <a:ext cx="11072649" cy="4160520"/>
          </a:xfrm>
        </p:spPr>
        <p:txBody>
          <a:bodyPr vert="horz" lIns="91440" tIns="45720" rIns="91440" bIns="45720" rtlCol="0" anchor="t">
            <a:normAutofit lnSpcReduction="10000"/>
          </a:bodyPr>
          <a:lstStyle/>
          <a:p>
            <a:pPr marL="0" indent="0">
              <a:buNone/>
            </a:pPr>
            <a:endParaRPr lang="en-US" dirty="0"/>
          </a:p>
          <a:p>
            <a:pPr marL="0" indent="0" algn="ctr">
              <a:buNone/>
            </a:pPr>
            <a:r>
              <a:rPr lang="en-US" sz="3200" dirty="0">
                <a:latin typeface="Calibri" panose="020F0502020204030204" pitchFamily="34" charset="0"/>
                <a:cs typeface="Calibri" panose="020F0502020204030204" pitchFamily="34" charset="0"/>
              </a:rPr>
              <a:t>Along with our quality products, best service and the best prices @ </a:t>
            </a:r>
            <a:r>
              <a:rPr lang="en-US" sz="3200" b="1" dirty="0">
                <a:latin typeface="Calibri" panose="020F0502020204030204" pitchFamily="34" charset="0"/>
                <a:cs typeface="Calibri" panose="020F0502020204030204" pitchFamily="34" charset="0"/>
              </a:rPr>
              <a:t>FudgeMart</a:t>
            </a:r>
            <a:r>
              <a:rPr lang="en-US" sz="3200" dirty="0">
                <a:latin typeface="Calibri" panose="020F0502020204030204" pitchFamily="34" charset="0"/>
                <a:cs typeface="Calibri" panose="020F0502020204030204" pitchFamily="34" charset="0"/>
              </a:rPr>
              <a:t> and </a:t>
            </a:r>
            <a:r>
              <a:rPr lang="en-US" sz="3200" b="1" dirty="0">
                <a:latin typeface="Calibri" panose="020F0502020204030204" pitchFamily="34" charset="0"/>
                <a:cs typeface="Calibri" panose="020F0502020204030204" pitchFamily="34" charset="0"/>
              </a:rPr>
              <a:t>FudgeFlix; </a:t>
            </a:r>
            <a:r>
              <a:rPr lang="en-US" sz="3200" dirty="0">
                <a:latin typeface="Calibri" panose="020F0502020204030204" pitchFamily="34" charset="0"/>
                <a:cs typeface="Calibri" panose="020F0502020204030204" pitchFamily="34" charset="0"/>
              </a:rPr>
              <a:t>we will always go the extra mile to give our customers the best selection and provide the use of those products to their maximum benefit!</a:t>
            </a:r>
          </a:p>
          <a:p>
            <a:pPr marL="0" indent="0" algn="ctr">
              <a:buNone/>
            </a:pPr>
            <a:endParaRPr lang="en-US" sz="3200" dirty="0">
              <a:latin typeface="Calibri" panose="020F0502020204030204" pitchFamily="34" charset="0"/>
              <a:cs typeface="Calibri" panose="020F0502020204030204" pitchFamily="34" charset="0"/>
            </a:endParaRPr>
          </a:p>
          <a:p>
            <a:pPr marL="0" indent="0" algn="ctr">
              <a:buNone/>
            </a:pPr>
            <a:r>
              <a:rPr lang="en-US" sz="3200" dirty="0">
                <a:latin typeface="Calibri" panose="020F0502020204030204" pitchFamily="34" charset="0"/>
                <a:cs typeface="Calibri" panose="020F0502020204030204" pitchFamily="34" charset="0"/>
              </a:rPr>
              <a:t>We will always satisfy the customer needs with the best service and cost!!!</a:t>
            </a:r>
          </a:p>
          <a:p>
            <a:pPr marL="0" indent="0">
              <a:buNone/>
            </a:pPr>
            <a:endParaRPr lang="en-US" sz="1600" dirty="0"/>
          </a:p>
          <a:p>
            <a:pPr algn="ctr">
              <a:buNone/>
            </a:pPr>
            <a:endParaRPr lang="en-US" sz="2000" b="1" dirty="0">
              <a:ea typeface="+mn-lt"/>
              <a:cs typeface="+mn-lt"/>
            </a:endParaRPr>
          </a:p>
          <a:p>
            <a:pPr marL="0" indent="0">
              <a:buNone/>
            </a:pPr>
            <a:endParaRPr lang="en-US" sz="1600" dirty="0"/>
          </a:p>
          <a:p>
            <a:pPr marL="0" indent="0">
              <a:buNone/>
            </a:pPr>
            <a:endParaRPr lang="en-US" b="1" i="1" u="sng" dirty="0"/>
          </a:p>
        </p:txBody>
      </p:sp>
    </p:spTree>
    <p:extLst>
      <p:ext uri="{BB962C8B-B14F-4D97-AF65-F5344CB8AC3E}">
        <p14:creationId xmlns:p14="http://schemas.microsoft.com/office/powerpoint/2010/main" val="2683790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E8DA7-B40A-47AD-8587-BA68C32F599C}"/>
              </a:ext>
            </a:extLst>
          </p:cNvPr>
          <p:cNvSpPr>
            <a:spLocks noGrp="1"/>
          </p:cNvSpPr>
          <p:nvPr>
            <p:ph type="title"/>
          </p:nvPr>
        </p:nvSpPr>
        <p:spPr>
          <a:xfrm>
            <a:off x="717698" y="726608"/>
            <a:ext cx="10515600" cy="846987"/>
          </a:xfrm>
        </p:spPr>
        <p:txBody>
          <a:bodyPr/>
          <a:lstStyle/>
          <a:p>
            <a:r>
              <a:rPr lang="en-US" b="1" dirty="0">
                <a:solidFill>
                  <a:srgbClr val="0070C0"/>
                </a:solidFill>
              </a:rPr>
              <a:t>Project Overview                             </a:t>
            </a:r>
            <a:r>
              <a:rPr lang="en-US" dirty="0">
                <a:solidFill>
                  <a:srgbClr val="00B0F0"/>
                </a:solidFill>
              </a:rPr>
              <a:t>Business Case </a:t>
            </a:r>
          </a:p>
        </p:txBody>
      </p:sp>
      <p:sp>
        <p:nvSpPr>
          <p:cNvPr id="6" name="Content Placeholder 2">
            <a:extLst>
              <a:ext uri="{FF2B5EF4-FFF2-40B4-BE49-F238E27FC236}">
                <a16:creationId xmlns:a16="http://schemas.microsoft.com/office/drawing/2014/main" id="{86A4C7CF-FD06-8440-B1BD-D3F98670C4A3}"/>
              </a:ext>
            </a:extLst>
          </p:cNvPr>
          <p:cNvSpPr>
            <a:spLocks noGrp="1"/>
          </p:cNvSpPr>
          <p:nvPr>
            <p:ph sz="half" idx="1"/>
          </p:nvPr>
        </p:nvSpPr>
        <p:spPr>
          <a:xfrm>
            <a:off x="6830609" y="1860674"/>
            <a:ext cx="5265697" cy="4848468"/>
          </a:xfrm>
        </p:spPr>
        <p:txBody>
          <a:bodyPr vert="horz" lIns="91440" tIns="45720" rIns="91440" bIns="45720" rtlCol="0" anchor="t">
            <a:normAutofit fontScale="55000" lnSpcReduction="20000"/>
          </a:bodyPr>
          <a:lstStyle/>
          <a:p>
            <a:r>
              <a:rPr lang="en-US" sz="3800" b="1" dirty="0">
                <a:latin typeface="Calibri" panose="020F0502020204030204" pitchFamily="34" charset="0"/>
                <a:ea typeface="+mn-lt"/>
                <a:cs typeface="Calibri" panose="020F0502020204030204" pitchFamily="34" charset="0"/>
              </a:rPr>
              <a:t>With the volume, velocity and variety of data, Fudgemart needs a way to store this data efficiently and to utilize it for improving various aspect of business</a:t>
            </a:r>
          </a:p>
          <a:p>
            <a:pPr marL="0" indent="0">
              <a:buNone/>
            </a:pPr>
            <a:endParaRPr lang="en-US" sz="3800" b="1" dirty="0">
              <a:latin typeface="Calibri" panose="020F0502020204030204" pitchFamily="34" charset="0"/>
              <a:ea typeface="+mn-lt"/>
              <a:cs typeface="Calibri" panose="020F0502020204030204" pitchFamily="34" charset="0"/>
            </a:endParaRPr>
          </a:p>
          <a:p>
            <a:r>
              <a:rPr lang="en-US" sz="3800" dirty="0">
                <a:latin typeface="Calibri" panose="020F0502020204030204" pitchFamily="34" charset="0"/>
                <a:ea typeface="+mn-lt"/>
                <a:cs typeface="Calibri" panose="020F0502020204030204" pitchFamily="34" charset="0"/>
              </a:rPr>
              <a:t>Data Warehouse plays an important role. It helps to analyze key aspects to improve sale. Anticipating what customers want and need to buy will position Fudgemart to stay one step ahead of the game</a:t>
            </a:r>
          </a:p>
          <a:p>
            <a:pPr marL="0" indent="0">
              <a:buNone/>
            </a:pPr>
            <a:endParaRPr lang="en-US" sz="3800" dirty="0">
              <a:latin typeface="Calibri" panose="020F0502020204030204" pitchFamily="34" charset="0"/>
              <a:ea typeface="+mn-lt"/>
              <a:cs typeface="Calibri" panose="020F0502020204030204" pitchFamily="34" charset="0"/>
            </a:endParaRPr>
          </a:p>
          <a:p>
            <a:r>
              <a:rPr lang="en-US" sz="3800" b="1" dirty="0">
                <a:latin typeface="Calibri" panose="020F0502020204030204" pitchFamily="34" charset="0"/>
                <a:ea typeface="+mn-lt"/>
                <a:cs typeface="Calibri" panose="020F0502020204030204" pitchFamily="34" charset="0"/>
              </a:rPr>
              <a:t>Ad-Hoc reporting and dashboard creation for the generation of attribute, product, inventory specific data can be done using warehousing techniques</a:t>
            </a:r>
          </a:p>
          <a:p>
            <a:endParaRPr lang="en-US" dirty="0"/>
          </a:p>
        </p:txBody>
      </p:sp>
      <p:sp>
        <p:nvSpPr>
          <p:cNvPr id="7" name="Content Placeholder 3">
            <a:extLst>
              <a:ext uri="{FF2B5EF4-FFF2-40B4-BE49-F238E27FC236}">
                <a16:creationId xmlns:a16="http://schemas.microsoft.com/office/drawing/2014/main" id="{36DF5CA8-8A1A-CD42-9904-FCD9CA6A4D68}"/>
              </a:ext>
            </a:extLst>
          </p:cNvPr>
          <p:cNvSpPr>
            <a:spLocks noGrp="1"/>
          </p:cNvSpPr>
          <p:nvPr>
            <p:ph sz="half" idx="2"/>
          </p:nvPr>
        </p:nvSpPr>
        <p:spPr>
          <a:xfrm>
            <a:off x="95693" y="1860674"/>
            <a:ext cx="5879805" cy="4848469"/>
          </a:xfrm>
        </p:spPr>
        <p:txBody>
          <a:bodyPr vert="horz" lIns="91440" tIns="45720" rIns="91440" bIns="45720" rtlCol="0" anchor="t">
            <a:normAutofit fontScale="55000" lnSpcReduction="20000"/>
          </a:bodyPr>
          <a:lstStyle/>
          <a:p>
            <a:r>
              <a:rPr lang="en-US" sz="3800" b="1" dirty="0">
                <a:latin typeface="Calibri" panose="020F0502020204030204" pitchFamily="34" charset="0"/>
                <a:ea typeface="+mn-lt"/>
                <a:cs typeface="Calibri" panose="020F0502020204030204" pitchFamily="34" charset="0"/>
              </a:rPr>
              <a:t>This project is focused on creating a centralized data warehouse repository that consists of aggregated data coming from different sources </a:t>
            </a:r>
          </a:p>
          <a:p>
            <a:pPr marL="0" indent="0">
              <a:buNone/>
            </a:pPr>
            <a:endParaRPr lang="en-US" sz="3800" b="1" dirty="0">
              <a:latin typeface="Calibri" panose="020F0502020204030204" pitchFamily="34" charset="0"/>
              <a:cs typeface="Calibri" panose="020F0502020204030204" pitchFamily="34" charset="0"/>
            </a:endParaRPr>
          </a:p>
          <a:p>
            <a:r>
              <a:rPr lang="en-US" sz="3800" dirty="0">
                <a:latin typeface="Calibri" panose="020F0502020204030204" pitchFamily="34" charset="0"/>
                <a:ea typeface="+mn-lt"/>
                <a:cs typeface="Calibri" panose="020F0502020204030204" pitchFamily="34" charset="0"/>
              </a:rPr>
              <a:t>The data warehouse Data Marts will provide a decision support system in which user can calculate and evaluate the performance of the organization over time</a:t>
            </a:r>
          </a:p>
          <a:p>
            <a:endParaRPr lang="en-US" sz="3800" b="1" dirty="0">
              <a:latin typeface="Calibri" panose="020F0502020204030204" pitchFamily="34" charset="0"/>
              <a:ea typeface="+mn-lt"/>
              <a:cs typeface="Calibri" panose="020F0502020204030204" pitchFamily="34" charset="0"/>
            </a:endParaRPr>
          </a:p>
          <a:p>
            <a:r>
              <a:rPr lang="en-US" sz="3800" b="1" dirty="0">
                <a:latin typeface="Calibri" panose="020F0502020204030204" pitchFamily="34" charset="0"/>
                <a:ea typeface="+mn-lt"/>
                <a:cs typeface="Calibri" panose="020F0502020204030204" pitchFamily="34" charset="0"/>
              </a:rPr>
              <a:t>The Data Warehouse will allow Fudgemart and FudgeFlix the ability to analyze historical data and compare among the time periods. These comparisons can help user make important business decisions</a:t>
            </a:r>
          </a:p>
          <a:p>
            <a:endParaRPr lang="en-US" dirty="0"/>
          </a:p>
        </p:txBody>
      </p:sp>
    </p:spTree>
    <p:extLst>
      <p:ext uri="{BB962C8B-B14F-4D97-AF65-F5344CB8AC3E}">
        <p14:creationId xmlns:p14="http://schemas.microsoft.com/office/powerpoint/2010/main" val="1257247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F8673-81A7-4E7F-A1BA-485D6F8D9B72}"/>
              </a:ext>
            </a:extLst>
          </p:cNvPr>
          <p:cNvSpPr>
            <a:spLocks noGrp="1"/>
          </p:cNvSpPr>
          <p:nvPr>
            <p:ph type="title"/>
          </p:nvPr>
        </p:nvSpPr>
        <p:spPr>
          <a:xfrm>
            <a:off x="838200" y="109943"/>
            <a:ext cx="10515600" cy="1325563"/>
          </a:xfrm>
        </p:spPr>
        <p:txBody>
          <a:bodyPr/>
          <a:lstStyle/>
          <a:p>
            <a:r>
              <a:rPr lang="en-US" dirty="0">
                <a:solidFill>
                  <a:srgbClr val="0070C0"/>
                </a:solidFill>
              </a:rPr>
              <a:t>Project Scope</a:t>
            </a:r>
          </a:p>
        </p:txBody>
      </p:sp>
      <p:sp>
        <p:nvSpPr>
          <p:cNvPr id="5" name="Content Placeholder 2">
            <a:extLst>
              <a:ext uri="{FF2B5EF4-FFF2-40B4-BE49-F238E27FC236}">
                <a16:creationId xmlns:a16="http://schemas.microsoft.com/office/drawing/2014/main" id="{355B8109-2DE1-784C-AA82-0757D22E0BE0}"/>
              </a:ext>
            </a:extLst>
          </p:cNvPr>
          <p:cNvSpPr>
            <a:spLocks noGrp="1"/>
          </p:cNvSpPr>
          <p:nvPr>
            <p:ph sz="half" idx="1"/>
          </p:nvPr>
        </p:nvSpPr>
        <p:spPr>
          <a:xfrm>
            <a:off x="467680" y="1551398"/>
            <a:ext cx="8059631" cy="5095982"/>
          </a:xfrm>
        </p:spPr>
        <p:txBody>
          <a:bodyPr vert="horz" lIns="91440" tIns="45720" rIns="91440" bIns="45720" rtlCol="0" anchor="t">
            <a:normAutofit fontScale="55000" lnSpcReduction="20000"/>
          </a:bodyPr>
          <a:lstStyle/>
          <a:p>
            <a:r>
              <a:rPr lang="en-US" sz="3800" dirty="0">
                <a:latin typeface="Calibri" panose="020F0502020204030204" pitchFamily="34" charset="0"/>
                <a:ea typeface="+mn-lt"/>
                <a:cs typeface="Calibri" panose="020F0502020204030204" pitchFamily="34" charset="0"/>
              </a:rPr>
              <a:t>Create a Data warehouse that provides an estimate of the sales and inventory based on historical data</a:t>
            </a:r>
          </a:p>
          <a:p>
            <a:pPr marL="0" indent="0">
              <a:buNone/>
            </a:pPr>
            <a:endParaRPr lang="en-US" sz="3800" dirty="0">
              <a:latin typeface="Calibri" panose="020F0502020204030204" pitchFamily="34" charset="0"/>
              <a:ea typeface="+mn-lt"/>
              <a:cs typeface="Calibri" panose="020F0502020204030204" pitchFamily="34" charset="0"/>
            </a:endParaRPr>
          </a:p>
          <a:p>
            <a:r>
              <a:rPr lang="en-US" sz="3800" dirty="0">
                <a:latin typeface="Calibri" panose="020F0502020204030204" pitchFamily="34" charset="0"/>
                <a:ea typeface="+mn-lt"/>
                <a:cs typeface="Calibri" panose="020F0502020204030204" pitchFamily="34" charset="0"/>
              </a:rPr>
              <a:t>Create BI for FudgeMart and FudgeFlix based on historic data that can be used for analytics</a:t>
            </a:r>
          </a:p>
          <a:p>
            <a:pPr marL="0" indent="0">
              <a:buNone/>
            </a:pPr>
            <a:endParaRPr lang="en-US" sz="3800" dirty="0">
              <a:latin typeface="Calibri" panose="020F0502020204030204" pitchFamily="34" charset="0"/>
              <a:ea typeface="+mn-lt"/>
              <a:cs typeface="Calibri" panose="020F0502020204030204" pitchFamily="34" charset="0"/>
            </a:endParaRPr>
          </a:p>
          <a:p>
            <a:r>
              <a:rPr lang="en-US" sz="3800" b="1" dirty="0">
                <a:solidFill>
                  <a:schemeClr val="bg1">
                    <a:lumMod val="75000"/>
                  </a:schemeClr>
                </a:solidFill>
                <a:latin typeface="Calibri" panose="020F0502020204030204" pitchFamily="34" charset="0"/>
                <a:ea typeface="+mn-lt"/>
                <a:cs typeface="Calibri" panose="020F0502020204030204" pitchFamily="34" charset="0"/>
              </a:rPr>
              <a:t>Create testing and support environments</a:t>
            </a:r>
          </a:p>
          <a:p>
            <a:endParaRPr lang="en-US" sz="3800" b="1" dirty="0">
              <a:latin typeface="Calibri" panose="020F0502020204030204" pitchFamily="34" charset="0"/>
              <a:ea typeface="+mn-lt"/>
              <a:cs typeface="Calibri" panose="020F0502020204030204" pitchFamily="34" charset="0"/>
            </a:endParaRPr>
          </a:p>
          <a:p>
            <a:r>
              <a:rPr lang="en-US" sz="3800" b="1" dirty="0">
                <a:solidFill>
                  <a:schemeClr val="bg1">
                    <a:lumMod val="75000"/>
                  </a:schemeClr>
                </a:solidFill>
                <a:latin typeface="Calibri" panose="020F0502020204030204" pitchFamily="34" charset="0"/>
                <a:ea typeface="+mn-lt"/>
                <a:cs typeface="Calibri" panose="020F0502020204030204" pitchFamily="34" charset="0"/>
              </a:rPr>
              <a:t>Create Data Warehouse, Data Marts and Decision Support System Generation modules</a:t>
            </a:r>
          </a:p>
          <a:p>
            <a:pPr marL="0" indent="0">
              <a:buNone/>
            </a:pPr>
            <a:endParaRPr lang="en-US" sz="3800" b="1" dirty="0">
              <a:latin typeface="Calibri" panose="020F0502020204030204" pitchFamily="34" charset="0"/>
              <a:ea typeface="+mn-lt"/>
              <a:cs typeface="Calibri" panose="020F0502020204030204" pitchFamily="34" charset="0"/>
            </a:endParaRPr>
          </a:p>
          <a:p>
            <a:r>
              <a:rPr lang="en-US" sz="3800" b="1" dirty="0">
                <a:solidFill>
                  <a:schemeClr val="bg1">
                    <a:lumMod val="75000"/>
                  </a:schemeClr>
                </a:solidFill>
                <a:latin typeface="Calibri" panose="020F0502020204030204" pitchFamily="34" charset="0"/>
                <a:ea typeface="+mn-lt"/>
                <a:cs typeface="Calibri" panose="020F0502020204030204" pitchFamily="34" charset="0"/>
              </a:rPr>
              <a:t>Provide employees and End User training pre-deployment phase</a:t>
            </a:r>
            <a:endParaRPr lang="en-US" sz="3800" b="1" dirty="0">
              <a:solidFill>
                <a:schemeClr val="bg1">
                  <a:lumMod val="75000"/>
                </a:schemeClr>
              </a:solidFill>
              <a:latin typeface="Calibri" panose="020F0502020204030204" pitchFamily="34" charset="0"/>
              <a:cs typeface="Calibri" panose="020F0502020204030204" pitchFamily="34" charset="0"/>
            </a:endParaRPr>
          </a:p>
          <a:p>
            <a:endParaRPr lang="en-US" sz="3800" b="1" dirty="0">
              <a:solidFill>
                <a:schemeClr val="bg1">
                  <a:lumMod val="75000"/>
                </a:schemeClr>
              </a:solidFill>
              <a:latin typeface="Calibri" panose="020F0502020204030204" pitchFamily="34" charset="0"/>
              <a:ea typeface="+mn-lt"/>
              <a:cs typeface="Calibri" panose="020F0502020204030204" pitchFamily="34" charset="0"/>
            </a:endParaRPr>
          </a:p>
          <a:p>
            <a:r>
              <a:rPr lang="en-US" sz="3800" b="1" dirty="0">
                <a:solidFill>
                  <a:schemeClr val="bg1">
                    <a:lumMod val="75000"/>
                  </a:schemeClr>
                </a:solidFill>
                <a:latin typeface="Calibri" panose="020F0502020204030204" pitchFamily="34" charset="0"/>
                <a:ea typeface="+mn-lt"/>
                <a:cs typeface="Calibri" panose="020F0502020204030204" pitchFamily="34" charset="0"/>
              </a:rPr>
              <a:t>Provide maintenance and support plan</a:t>
            </a:r>
          </a:p>
          <a:p>
            <a:endParaRPr lang="en-US" dirty="0"/>
          </a:p>
          <a:p>
            <a:endParaRPr lang="en-US" dirty="0"/>
          </a:p>
        </p:txBody>
      </p:sp>
      <p:pic>
        <p:nvPicPr>
          <p:cNvPr id="10" name="Picture 9">
            <a:extLst>
              <a:ext uri="{FF2B5EF4-FFF2-40B4-BE49-F238E27FC236}">
                <a16:creationId xmlns:a16="http://schemas.microsoft.com/office/drawing/2014/main" id="{16644940-BD7B-7147-A2AF-E1D976E34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311" y="2064488"/>
            <a:ext cx="3447724" cy="2326759"/>
          </a:xfrm>
          <a:prstGeom prst="rect">
            <a:avLst/>
          </a:prstGeom>
        </p:spPr>
      </p:pic>
    </p:spTree>
    <p:extLst>
      <p:ext uri="{BB962C8B-B14F-4D97-AF65-F5344CB8AC3E}">
        <p14:creationId xmlns:p14="http://schemas.microsoft.com/office/powerpoint/2010/main" val="1891337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CA045-A5C4-4F6D-A187-6B47EA210F97}"/>
              </a:ext>
            </a:extLst>
          </p:cNvPr>
          <p:cNvSpPr>
            <a:spLocks noGrp="1"/>
          </p:cNvSpPr>
          <p:nvPr>
            <p:ph type="title"/>
          </p:nvPr>
        </p:nvSpPr>
        <p:spPr>
          <a:xfrm>
            <a:off x="478810" y="536776"/>
            <a:ext cx="10515600" cy="1325563"/>
          </a:xfrm>
        </p:spPr>
        <p:txBody>
          <a:bodyPr/>
          <a:lstStyle/>
          <a:p>
            <a:r>
              <a:rPr lang="en-US" dirty="0">
                <a:solidFill>
                  <a:srgbClr val="00B0F0"/>
                </a:solidFill>
              </a:rPr>
              <a:t>Project Team</a:t>
            </a:r>
          </a:p>
        </p:txBody>
      </p:sp>
      <p:grpSp>
        <p:nvGrpSpPr>
          <p:cNvPr id="23" name="Group 22">
            <a:extLst>
              <a:ext uri="{FF2B5EF4-FFF2-40B4-BE49-F238E27FC236}">
                <a16:creationId xmlns:a16="http://schemas.microsoft.com/office/drawing/2014/main" id="{105FB824-8F72-054A-BDD0-0B9F279D6506}"/>
              </a:ext>
            </a:extLst>
          </p:cNvPr>
          <p:cNvGrpSpPr/>
          <p:nvPr/>
        </p:nvGrpSpPr>
        <p:grpSpPr>
          <a:xfrm>
            <a:off x="2719368" y="1976294"/>
            <a:ext cx="6753263" cy="4115747"/>
            <a:chOff x="2485740" y="2035671"/>
            <a:chExt cx="6840608" cy="4103930"/>
          </a:xfrm>
        </p:grpSpPr>
        <p:sp>
          <p:nvSpPr>
            <p:cNvPr id="18" name="Freeform 17">
              <a:extLst>
                <a:ext uri="{FF2B5EF4-FFF2-40B4-BE49-F238E27FC236}">
                  <a16:creationId xmlns:a16="http://schemas.microsoft.com/office/drawing/2014/main" id="{332E36C1-5624-3045-B8B3-FBEB5453182D}"/>
                </a:ext>
              </a:extLst>
            </p:cNvPr>
            <p:cNvSpPr/>
            <p:nvPr/>
          </p:nvSpPr>
          <p:spPr>
            <a:xfrm>
              <a:off x="2485740" y="2035671"/>
              <a:ext cx="3325252" cy="1995151"/>
            </a:xfrm>
            <a:custGeom>
              <a:avLst/>
              <a:gdLst>
                <a:gd name="connsiteX0" fmla="*/ 0 w 3325252"/>
                <a:gd name="connsiteY0" fmla="*/ 0 h 1995151"/>
                <a:gd name="connsiteX1" fmla="*/ 3325252 w 3325252"/>
                <a:gd name="connsiteY1" fmla="*/ 0 h 1995151"/>
                <a:gd name="connsiteX2" fmla="*/ 3325252 w 3325252"/>
                <a:gd name="connsiteY2" fmla="*/ 1995151 h 1995151"/>
                <a:gd name="connsiteX3" fmla="*/ 0 w 3325252"/>
                <a:gd name="connsiteY3" fmla="*/ 1995151 h 1995151"/>
                <a:gd name="connsiteX4" fmla="*/ 0 w 3325252"/>
                <a:gd name="connsiteY4" fmla="*/ 0 h 199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5252" h="1995151">
                  <a:moveTo>
                    <a:pt x="0" y="0"/>
                  </a:moveTo>
                  <a:lnTo>
                    <a:pt x="3325252" y="0"/>
                  </a:lnTo>
                  <a:lnTo>
                    <a:pt x="3325252" y="1995151"/>
                  </a:lnTo>
                  <a:lnTo>
                    <a:pt x="0" y="1995151"/>
                  </a:lnTo>
                  <a:lnTo>
                    <a:pt x="0" y="0"/>
                  </a:lnTo>
                  <a:close/>
                </a:path>
              </a:pathLst>
            </a:custGeom>
            <a:solidFill>
              <a:schemeClr val="accent6">
                <a:lumMod val="60000"/>
                <a:lumOff val="40000"/>
              </a:schemeClr>
            </a:solid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162940" tIns="171034" rIns="162940" bIns="171034" numCol="1" spcCol="1270" anchor="ctr" anchorCtr="0">
              <a:noAutofit/>
            </a:bodyPr>
            <a:lstStyle/>
            <a:p>
              <a:pPr marL="0" lvl="0" indent="0" algn="ctr" defTabSz="889000" rtl="0">
                <a:lnSpc>
                  <a:spcPct val="90000"/>
                </a:lnSpc>
                <a:spcBef>
                  <a:spcPct val="0"/>
                </a:spcBef>
                <a:spcAft>
                  <a:spcPct val="35000"/>
                </a:spcAft>
                <a:buNone/>
              </a:pPr>
              <a:r>
                <a:rPr lang="en-US" sz="2000" kern="1200" dirty="0"/>
                <a:t>Yehuda</a:t>
              </a:r>
              <a:r>
                <a:rPr lang="en-US" sz="2000" kern="1200" baseline="0" dirty="0"/>
                <a:t> </a:t>
              </a:r>
              <a:r>
                <a:rPr lang="en-US" sz="2000" kern="1200" dirty="0"/>
                <a:t>Perry</a:t>
              </a:r>
              <a:r>
                <a:rPr lang="en-US" sz="2000" kern="1200" dirty="0">
                  <a:solidFill>
                    <a:schemeClr val="bg1"/>
                  </a:solidFill>
                </a:rPr>
                <a:t>:</a:t>
              </a:r>
              <a:br>
                <a:rPr lang="en-US" sz="2000" kern="1200" dirty="0">
                  <a:solidFill>
                    <a:schemeClr val="bg1"/>
                  </a:solidFill>
                </a:rPr>
              </a:br>
              <a:r>
                <a:rPr lang="en-US" sz="2000" kern="1200" dirty="0"/>
                <a:t>Project </a:t>
              </a:r>
              <a:r>
                <a:rPr lang="en-US" sz="2000" kern="1200" dirty="0">
                  <a:latin typeface="Century Gothic" panose="020B0502020202020204"/>
                </a:rPr>
                <a:t>Manager &amp; BI</a:t>
              </a:r>
              <a:r>
                <a:rPr lang="en-US" sz="2000" kern="1200" dirty="0"/>
                <a:t> Architect </a:t>
              </a:r>
            </a:p>
          </p:txBody>
        </p:sp>
        <p:grpSp>
          <p:nvGrpSpPr>
            <p:cNvPr id="22" name="Group 21">
              <a:extLst>
                <a:ext uri="{FF2B5EF4-FFF2-40B4-BE49-F238E27FC236}">
                  <a16:creationId xmlns:a16="http://schemas.microsoft.com/office/drawing/2014/main" id="{1856BDA8-0371-4D42-8D2E-9C917F0C8D1C}"/>
                </a:ext>
              </a:extLst>
            </p:cNvPr>
            <p:cNvGrpSpPr/>
            <p:nvPr/>
          </p:nvGrpSpPr>
          <p:grpSpPr>
            <a:xfrm>
              <a:off x="2485740" y="2035672"/>
              <a:ext cx="6840608" cy="4103929"/>
              <a:chOff x="2485740" y="2035672"/>
              <a:chExt cx="6840608" cy="4103929"/>
            </a:xfrm>
          </p:grpSpPr>
          <p:sp>
            <p:nvSpPr>
              <p:cNvPr id="16" name="Freeform 15">
                <a:extLst>
                  <a:ext uri="{FF2B5EF4-FFF2-40B4-BE49-F238E27FC236}">
                    <a16:creationId xmlns:a16="http://schemas.microsoft.com/office/drawing/2014/main" id="{36BB275F-7BE0-BF4D-8ADF-E51CE547E5FD}"/>
                  </a:ext>
                </a:extLst>
              </p:cNvPr>
              <p:cNvSpPr/>
              <p:nvPr/>
            </p:nvSpPr>
            <p:spPr>
              <a:xfrm>
                <a:off x="6001096" y="2035672"/>
                <a:ext cx="3325252" cy="1995151"/>
              </a:xfrm>
              <a:custGeom>
                <a:avLst/>
                <a:gdLst>
                  <a:gd name="connsiteX0" fmla="*/ 0 w 3325252"/>
                  <a:gd name="connsiteY0" fmla="*/ 0 h 1995151"/>
                  <a:gd name="connsiteX1" fmla="*/ 3325252 w 3325252"/>
                  <a:gd name="connsiteY1" fmla="*/ 0 h 1995151"/>
                  <a:gd name="connsiteX2" fmla="*/ 3325252 w 3325252"/>
                  <a:gd name="connsiteY2" fmla="*/ 1995151 h 1995151"/>
                  <a:gd name="connsiteX3" fmla="*/ 0 w 3325252"/>
                  <a:gd name="connsiteY3" fmla="*/ 1995151 h 1995151"/>
                  <a:gd name="connsiteX4" fmla="*/ 0 w 3325252"/>
                  <a:gd name="connsiteY4" fmla="*/ 0 h 199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5252" h="1995151">
                    <a:moveTo>
                      <a:pt x="0" y="0"/>
                    </a:moveTo>
                    <a:lnTo>
                      <a:pt x="3325252" y="0"/>
                    </a:lnTo>
                    <a:lnTo>
                      <a:pt x="3325252" y="1995151"/>
                    </a:lnTo>
                    <a:lnTo>
                      <a:pt x="0" y="1995151"/>
                    </a:lnTo>
                    <a:lnTo>
                      <a:pt x="0" y="0"/>
                    </a:lnTo>
                    <a:close/>
                  </a:path>
                </a:pathLst>
              </a:custGeom>
              <a:solidFill>
                <a:schemeClr val="accent6"/>
              </a:solidFill>
            </p:spPr>
            <p:style>
              <a:lnRef idx="3">
                <a:schemeClr val="lt1">
                  <a:hueOff val="0"/>
                  <a:satOff val="0"/>
                  <a:lumOff val="0"/>
                  <a:alphaOff val="0"/>
                </a:schemeClr>
              </a:lnRef>
              <a:fillRef idx="1">
                <a:scrgbClr r="0" g="0" b="0"/>
              </a:fillRef>
              <a:effectRef idx="1">
                <a:schemeClr val="accent2">
                  <a:hueOff val="0"/>
                  <a:satOff val="0"/>
                  <a:lumOff val="0"/>
                  <a:alphaOff val="0"/>
                </a:schemeClr>
              </a:effectRef>
              <a:fontRef idx="minor">
                <a:schemeClr val="lt1"/>
              </a:fontRef>
            </p:style>
            <p:txBody>
              <a:bodyPr spcFirstLastPara="0" vert="horz" wrap="square" lIns="162940" tIns="171034" rIns="162940" bIns="171034"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Century Gothic" panose="020B0502020202020204"/>
                  </a:rPr>
                  <a:t>Jafar Hosseinzadeh</a:t>
                </a:r>
                <a:r>
                  <a:rPr lang="en-US" sz="2000" kern="1200" dirty="0">
                    <a:solidFill>
                      <a:schemeClr val="bg1"/>
                    </a:solidFill>
                  </a:rPr>
                  <a:t>:</a:t>
                </a:r>
                <a:br>
                  <a:rPr lang="en-US" sz="2000" kern="1200" dirty="0">
                    <a:solidFill>
                      <a:schemeClr val="bg1"/>
                    </a:solidFill>
                  </a:rPr>
                </a:br>
                <a:r>
                  <a:rPr lang="en-US" sz="2000" kern="1200" dirty="0"/>
                  <a:t>Data Architect </a:t>
                </a:r>
              </a:p>
            </p:txBody>
          </p:sp>
          <p:sp>
            <p:nvSpPr>
              <p:cNvPr id="20" name="Freeform 19">
                <a:extLst>
                  <a:ext uri="{FF2B5EF4-FFF2-40B4-BE49-F238E27FC236}">
                    <a16:creationId xmlns:a16="http://schemas.microsoft.com/office/drawing/2014/main" id="{DBA14814-BDAA-D846-8EE1-92B463FB16C8}"/>
                  </a:ext>
                </a:extLst>
              </p:cNvPr>
              <p:cNvSpPr/>
              <p:nvPr/>
            </p:nvSpPr>
            <p:spPr>
              <a:xfrm>
                <a:off x="2485740" y="4144450"/>
                <a:ext cx="3325252" cy="1995151"/>
              </a:xfrm>
              <a:custGeom>
                <a:avLst/>
                <a:gdLst>
                  <a:gd name="connsiteX0" fmla="*/ 0 w 3325252"/>
                  <a:gd name="connsiteY0" fmla="*/ 0 h 1995151"/>
                  <a:gd name="connsiteX1" fmla="*/ 3325252 w 3325252"/>
                  <a:gd name="connsiteY1" fmla="*/ 0 h 1995151"/>
                  <a:gd name="connsiteX2" fmla="*/ 3325252 w 3325252"/>
                  <a:gd name="connsiteY2" fmla="*/ 1995151 h 1995151"/>
                  <a:gd name="connsiteX3" fmla="*/ 0 w 3325252"/>
                  <a:gd name="connsiteY3" fmla="*/ 1995151 h 1995151"/>
                  <a:gd name="connsiteX4" fmla="*/ 0 w 3325252"/>
                  <a:gd name="connsiteY4" fmla="*/ 0 h 199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5252" h="1995151">
                    <a:moveTo>
                      <a:pt x="0" y="0"/>
                    </a:moveTo>
                    <a:lnTo>
                      <a:pt x="3325252" y="0"/>
                    </a:lnTo>
                    <a:lnTo>
                      <a:pt x="3325252" y="1995151"/>
                    </a:lnTo>
                    <a:lnTo>
                      <a:pt x="0" y="1995151"/>
                    </a:lnTo>
                    <a:lnTo>
                      <a:pt x="0" y="0"/>
                    </a:lnTo>
                    <a:close/>
                  </a:path>
                </a:pathLst>
              </a:cu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spcFirstLastPara="0" vert="horz" wrap="square" lIns="162940" tIns="171034" rIns="162940" bIns="171034" numCol="1" spcCol="1270" anchor="ctr" anchorCtr="0">
                <a:noAutofit/>
              </a:bodyPr>
              <a:lstStyle/>
              <a:p>
                <a:pPr marL="0" lvl="0" indent="0" algn="ctr" defTabSz="889000" rtl="0">
                  <a:lnSpc>
                    <a:spcPct val="90000"/>
                  </a:lnSpc>
                  <a:spcBef>
                    <a:spcPct val="0"/>
                  </a:spcBef>
                  <a:spcAft>
                    <a:spcPct val="35000"/>
                  </a:spcAft>
                  <a:buNone/>
                </a:pPr>
                <a:r>
                  <a:rPr lang="en-US" sz="2000" kern="1200" dirty="0"/>
                  <a:t>Joseph Rinaldi</a:t>
                </a:r>
                <a:r>
                  <a:rPr lang="en-US" sz="2000" kern="1200" dirty="0">
                    <a:solidFill>
                      <a:schemeClr val="bg1"/>
                    </a:solidFill>
                  </a:rPr>
                  <a:t>:</a:t>
                </a:r>
                <a:br>
                  <a:rPr lang="en-US" sz="2000" kern="1200" dirty="0">
                    <a:solidFill>
                      <a:schemeClr val="bg1"/>
                    </a:solidFill>
                  </a:rPr>
                </a:br>
                <a:r>
                  <a:rPr lang="en-US" sz="2000" kern="1200" dirty="0">
                    <a:latin typeface="Century Gothic" panose="020B0502020202020204"/>
                  </a:rPr>
                  <a:t>Business</a:t>
                </a:r>
                <a:r>
                  <a:rPr lang="en-US" sz="2000" kern="1200" dirty="0"/>
                  <a:t> Analyst </a:t>
                </a:r>
              </a:p>
            </p:txBody>
          </p:sp>
          <p:sp>
            <p:nvSpPr>
              <p:cNvPr id="21" name="Freeform 20">
                <a:extLst>
                  <a:ext uri="{FF2B5EF4-FFF2-40B4-BE49-F238E27FC236}">
                    <a16:creationId xmlns:a16="http://schemas.microsoft.com/office/drawing/2014/main" id="{9893174E-5446-5248-8461-5FB9586E071C}"/>
                  </a:ext>
                </a:extLst>
              </p:cNvPr>
              <p:cNvSpPr/>
              <p:nvPr/>
            </p:nvSpPr>
            <p:spPr>
              <a:xfrm>
                <a:off x="6001096" y="4144450"/>
                <a:ext cx="3325252" cy="1995151"/>
              </a:xfrm>
              <a:custGeom>
                <a:avLst/>
                <a:gdLst>
                  <a:gd name="connsiteX0" fmla="*/ 0 w 3325252"/>
                  <a:gd name="connsiteY0" fmla="*/ 0 h 1995151"/>
                  <a:gd name="connsiteX1" fmla="*/ 3325252 w 3325252"/>
                  <a:gd name="connsiteY1" fmla="*/ 0 h 1995151"/>
                  <a:gd name="connsiteX2" fmla="*/ 3325252 w 3325252"/>
                  <a:gd name="connsiteY2" fmla="*/ 1995151 h 1995151"/>
                  <a:gd name="connsiteX3" fmla="*/ 0 w 3325252"/>
                  <a:gd name="connsiteY3" fmla="*/ 1995151 h 1995151"/>
                  <a:gd name="connsiteX4" fmla="*/ 0 w 3325252"/>
                  <a:gd name="connsiteY4" fmla="*/ 0 h 199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5252" h="1995151">
                    <a:moveTo>
                      <a:pt x="0" y="0"/>
                    </a:moveTo>
                    <a:lnTo>
                      <a:pt x="3325252" y="0"/>
                    </a:lnTo>
                    <a:lnTo>
                      <a:pt x="3325252" y="1995151"/>
                    </a:lnTo>
                    <a:lnTo>
                      <a:pt x="0" y="1995151"/>
                    </a:lnTo>
                    <a:lnTo>
                      <a:pt x="0" y="0"/>
                    </a:lnTo>
                    <a:close/>
                  </a:path>
                </a:pathLst>
              </a:custGeom>
              <a:solidFill>
                <a:schemeClr val="accent1"/>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txBody>
              <a:bodyPr spcFirstLastPara="0" vert="horz" wrap="square" lIns="162940" tIns="171034" rIns="162940" bIns="171034"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Century Gothic" panose="020B0502020202020204"/>
                  </a:rPr>
                  <a:t>Bayli</a:t>
                </a:r>
                <a:r>
                  <a:rPr lang="en-US" sz="2000" kern="1200" baseline="0" dirty="0">
                    <a:latin typeface="Century Gothic" panose="020B0502020202020204"/>
                  </a:rPr>
                  <a:t> </a:t>
                </a:r>
                <a:r>
                  <a:rPr lang="en-US" sz="2000" kern="1200" dirty="0">
                    <a:latin typeface="Century Gothic" panose="020B0502020202020204"/>
                  </a:rPr>
                  <a:t>Berry</a:t>
                </a:r>
                <a:r>
                  <a:rPr lang="en-US" sz="2000" kern="1200" dirty="0">
                    <a:solidFill>
                      <a:schemeClr val="bg1"/>
                    </a:solidFill>
                  </a:rPr>
                  <a:t>:</a:t>
                </a:r>
                <a:br>
                  <a:rPr lang="en-US" sz="2000" kern="1200" dirty="0">
                    <a:solidFill>
                      <a:schemeClr val="bg1"/>
                    </a:solidFill>
                  </a:rPr>
                </a:br>
                <a:r>
                  <a:rPr lang="en-US" sz="2000" kern="1200" dirty="0"/>
                  <a:t>ETL Architect </a:t>
                </a:r>
              </a:p>
            </p:txBody>
          </p:sp>
        </p:grpSp>
      </p:grpSp>
    </p:spTree>
    <p:extLst>
      <p:ext uri="{BB962C8B-B14F-4D97-AF65-F5344CB8AC3E}">
        <p14:creationId xmlns:p14="http://schemas.microsoft.com/office/powerpoint/2010/main" val="449007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CA045-A5C4-4F6D-A187-6B47EA210F97}"/>
              </a:ext>
            </a:extLst>
          </p:cNvPr>
          <p:cNvSpPr>
            <a:spLocks noGrp="1"/>
          </p:cNvSpPr>
          <p:nvPr>
            <p:ph type="title"/>
          </p:nvPr>
        </p:nvSpPr>
        <p:spPr/>
        <p:txBody>
          <a:bodyPr/>
          <a:lstStyle/>
          <a:p>
            <a:r>
              <a:rPr lang="en-US" dirty="0">
                <a:solidFill>
                  <a:srgbClr val="00B0F0"/>
                </a:solidFill>
              </a:rPr>
              <a:t>Stakeholders (Fudgemart and Fudgeflix) </a:t>
            </a:r>
          </a:p>
        </p:txBody>
      </p:sp>
      <p:sp>
        <p:nvSpPr>
          <p:cNvPr id="4" name="TextBox 3">
            <a:extLst>
              <a:ext uri="{FF2B5EF4-FFF2-40B4-BE49-F238E27FC236}">
                <a16:creationId xmlns:a16="http://schemas.microsoft.com/office/drawing/2014/main" id="{5C07B2E2-6C4B-8547-AA0E-8E8D114DCDB0}"/>
              </a:ext>
            </a:extLst>
          </p:cNvPr>
          <p:cNvSpPr txBox="1"/>
          <p:nvPr/>
        </p:nvSpPr>
        <p:spPr>
          <a:xfrm>
            <a:off x="1075039" y="2118199"/>
            <a:ext cx="9858702" cy="58169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pitchFamily="2" charset="2"/>
              <a:buChar char="Ø"/>
            </a:pPr>
            <a:r>
              <a:rPr lang="en-US" sz="2400" dirty="0">
                <a:latin typeface="Calibri" panose="020F0502020204030204" pitchFamily="34" charset="0"/>
                <a:cs typeface="Calibri" panose="020F0502020204030204" pitchFamily="34" charset="0"/>
              </a:rPr>
              <a:t>Project Sponsor: Secure funding</a:t>
            </a:r>
          </a:p>
          <a:p>
            <a:pPr marL="342900" indent="-342900">
              <a:buFont typeface="Wingdings" pitchFamily="2" charset="2"/>
              <a:buChar char="Ø"/>
            </a:pPr>
            <a:endParaRPr lang="en-US" sz="2400" dirty="0">
              <a:latin typeface="Calibri" panose="020F0502020204030204" pitchFamily="34" charset="0"/>
              <a:cs typeface="Calibri" panose="020F0502020204030204" pitchFamily="34" charset="0"/>
            </a:endParaRPr>
          </a:p>
          <a:p>
            <a:pPr marL="342900" indent="-342900">
              <a:buFont typeface="Wingdings" pitchFamily="2" charset="2"/>
              <a:buChar char="Ø"/>
            </a:pPr>
            <a:r>
              <a:rPr lang="en-US" sz="2400" dirty="0">
                <a:latin typeface="Calibri" panose="020F0502020204030204" pitchFamily="34" charset="0"/>
                <a:cs typeface="Calibri" panose="020F0502020204030204" pitchFamily="34" charset="0"/>
              </a:rPr>
              <a:t>Sales, Marketing, Finance, IT, CIO and Supply Chain Management representatives</a:t>
            </a:r>
          </a:p>
          <a:p>
            <a:pPr marL="342900" indent="-342900">
              <a:buFont typeface="Wingdings" pitchFamily="2" charset="2"/>
              <a:buChar char="Ø"/>
            </a:pPr>
            <a:endParaRPr lang="en-US" sz="2400" dirty="0">
              <a:latin typeface="Calibri" panose="020F0502020204030204" pitchFamily="34" charset="0"/>
              <a:cs typeface="Calibri" panose="020F0502020204030204" pitchFamily="34" charset="0"/>
            </a:endParaRPr>
          </a:p>
          <a:p>
            <a:pPr marL="342900" indent="-342900">
              <a:buFont typeface="Wingdings" pitchFamily="2" charset="2"/>
              <a:buChar char="Ø"/>
            </a:pPr>
            <a:r>
              <a:rPr lang="en-US" sz="2400" dirty="0">
                <a:latin typeface="Calibri" panose="020F0502020204030204" pitchFamily="34" charset="0"/>
                <a:cs typeface="Calibri" panose="020F0502020204030204" pitchFamily="34" charset="0"/>
              </a:rPr>
              <a:t>Technical Implementation Team:  Project Manager, Data Architect, Business analyst and BI specialist  </a:t>
            </a:r>
          </a:p>
          <a:p>
            <a:pPr marL="342900" indent="-342900">
              <a:buFont typeface="Wingdings" pitchFamily="2" charset="2"/>
              <a:buChar char="Ø"/>
            </a:pPr>
            <a:endParaRPr lang="en-US" sz="2400" dirty="0">
              <a:latin typeface="Calibri" panose="020F0502020204030204" pitchFamily="34" charset="0"/>
              <a:cs typeface="Calibri" panose="020F0502020204030204" pitchFamily="34" charset="0"/>
            </a:endParaRPr>
          </a:p>
          <a:p>
            <a:pPr marL="342900" indent="-342900">
              <a:buFont typeface="Wingdings" pitchFamily="2" charset="2"/>
              <a:buChar char="Ø"/>
            </a:pPr>
            <a:r>
              <a:rPr lang="en-US" sz="2400" dirty="0">
                <a:latin typeface="Calibri" panose="020F0502020204030204" pitchFamily="34" charset="0"/>
                <a:cs typeface="Calibri" panose="020F0502020204030204" pitchFamily="34" charset="0"/>
              </a:rPr>
              <a:t>End Users: End users that will use the DW and BI platforms</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dirty="0"/>
          </a:p>
          <a:p>
            <a:endParaRPr lang="en-US" dirty="0"/>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val="1174289397"/>
      </p:ext>
    </p:extLst>
  </p:cSld>
  <p:clrMapOvr>
    <a:masterClrMapping/>
  </p:clrMapOvr>
</p:sld>
</file>

<file path=ppt/theme/theme1.xml><?xml version="1.0" encoding="utf-8"?>
<a:theme xmlns:a="http://schemas.openxmlformats.org/drawingml/2006/main" name="BrushVTI">
  <a:themeElements>
    <a:clrScheme name="AnalogousFromLightSeedLeftStep">
      <a:dk1>
        <a:srgbClr val="000000"/>
      </a:dk1>
      <a:lt1>
        <a:srgbClr val="FFFFFF"/>
      </a:lt1>
      <a:dk2>
        <a:srgbClr val="412434"/>
      </a:dk2>
      <a:lt2>
        <a:srgbClr val="E2E8E7"/>
      </a:lt2>
      <a:accent1>
        <a:srgbClr val="E77591"/>
      </a:accent1>
      <a:accent2>
        <a:srgbClr val="E257B3"/>
      </a:accent2>
      <a:accent3>
        <a:srgbClr val="DE75E7"/>
      </a:accent3>
      <a:accent4>
        <a:srgbClr val="9D57E2"/>
      </a:accent4>
      <a:accent5>
        <a:srgbClr val="7F75E7"/>
      </a:accent5>
      <a:accent6>
        <a:srgbClr val="5784E2"/>
      </a:accent6>
      <a:hlink>
        <a:srgbClr val="568F81"/>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2919</TotalTime>
  <Words>1203</Words>
  <Application>Microsoft Macintosh PowerPoint</Application>
  <PresentationFormat>Widescreen</PresentationFormat>
  <Paragraphs>190</Paragraphs>
  <Slides>36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Century Gothic</vt:lpstr>
      <vt:lpstr>Elephant</vt:lpstr>
      <vt:lpstr>Wingdings</vt:lpstr>
      <vt:lpstr>BrushVTI</vt:lpstr>
      <vt:lpstr>IST 722 Data Warehouse Presentation</vt:lpstr>
      <vt:lpstr>Agenda</vt:lpstr>
      <vt:lpstr>Introduction, Project Overview &amp; Project Scope</vt:lpstr>
      <vt:lpstr>Introduction to Fudgemart and Fudgeflix</vt:lpstr>
      <vt:lpstr>Mission Statement and Company Vision</vt:lpstr>
      <vt:lpstr>Project Overview                             Business Case </vt:lpstr>
      <vt:lpstr>Project Scope</vt:lpstr>
      <vt:lpstr>Project Team</vt:lpstr>
      <vt:lpstr>Stakeholders (Fudgemart and Fudgeflix) </vt:lpstr>
      <vt:lpstr>Project Delivery, Planning, Cost and ROI</vt:lpstr>
      <vt:lpstr>Project Deliverables</vt:lpstr>
      <vt:lpstr>Our Group Project Deliverables Cont.</vt:lpstr>
      <vt:lpstr>Project Planning</vt:lpstr>
      <vt:lpstr>Project Cost </vt:lpstr>
      <vt:lpstr>Project Return of Investment (ROI)</vt:lpstr>
      <vt:lpstr>Functional Requirements and Business Processes </vt:lpstr>
      <vt:lpstr>Identified Functional Requirements </vt:lpstr>
      <vt:lpstr>Selected Business Processes </vt:lpstr>
      <vt:lpstr>Design</vt:lpstr>
      <vt:lpstr>High Level Source to Target Map</vt:lpstr>
      <vt:lpstr>High Level Source to Target Analysis</vt:lpstr>
      <vt:lpstr>High Level Modeling</vt:lpstr>
      <vt:lpstr> Detail Level Modeling</vt:lpstr>
      <vt:lpstr>Schema </vt:lpstr>
      <vt:lpstr>SSIS: Deployment </vt:lpstr>
      <vt:lpstr>SSIS Packages</vt:lpstr>
      <vt:lpstr>SSAS: Business Intelligence </vt:lpstr>
      <vt:lpstr>SSAS: Business Intelligence</vt:lpstr>
      <vt:lpstr>SSAS: Business Intelligence – Sold Amount by Product Name (Fact Sale)</vt:lpstr>
      <vt:lpstr>SSAS: Business Intelligence – Quantity by Product Name (Fact Sale)</vt:lpstr>
      <vt:lpstr>SSAS: Business Intelligence – Quantity by Order Date and Product Name (Fact Sale)</vt:lpstr>
      <vt:lpstr>SSAS: Business Intelligence – Inventory Count by Day of Week (Fact Inventory)</vt:lpstr>
      <vt:lpstr>SSAS: Business Intelligence – Inventory Title Name, Year and Availability by DVD &amp; BluRay</vt:lpstr>
      <vt:lpstr>SSAS: Business Intelligence – Inventory by Month</vt:lpstr>
      <vt:lpstr>Live Demo</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Yehuda Perry</cp:lastModifiedBy>
  <cp:revision>277</cp:revision>
  <dcterms:created xsi:type="dcterms:W3CDTF">2020-03-11T22:20:52Z</dcterms:created>
  <dcterms:modified xsi:type="dcterms:W3CDTF">2020-03-18T23:28:03Z</dcterms:modified>
</cp:coreProperties>
</file>